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5" r:id="rId2"/>
    <p:sldId id="266" r:id="rId3"/>
    <p:sldId id="268" r:id="rId4"/>
    <p:sldId id="269" r:id="rId5"/>
    <p:sldId id="273" r:id="rId6"/>
    <p:sldId id="285" r:id="rId7"/>
    <p:sldId id="272" r:id="rId8"/>
    <p:sldId id="274" r:id="rId9"/>
    <p:sldId id="275" r:id="rId10"/>
    <p:sldId id="276" r:id="rId11"/>
    <p:sldId id="277" r:id="rId12"/>
    <p:sldId id="278" r:id="rId13"/>
    <p:sldId id="279" r:id="rId14"/>
    <p:sldId id="280" r:id="rId15"/>
    <p:sldId id="281" r:id="rId16"/>
    <p:sldId id="283" r:id="rId17"/>
    <p:sldId id="284"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Impact" panose="020B0806030902050204" pitchFamily="34" charset="0"/>
      <p:regular r:id="rId25"/>
    </p:embeddedFont>
    <p:embeddedFont>
      <p:font typeface="Myriad Pro" panose="020B0503030403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28" userDrawn="1">
          <p15:clr>
            <a:srgbClr val="A4A3A4"/>
          </p15:clr>
        </p15:guide>
        <p15:guide id="3" pos="3936" userDrawn="1">
          <p15:clr>
            <a:srgbClr val="A4A3A4"/>
          </p15:clr>
        </p15:guide>
        <p15:guide id="4" orient="horz" pos="720" userDrawn="1">
          <p15:clr>
            <a:srgbClr val="A4A3A4"/>
          </p15:clr>
        </p15:guide>
        <p15:guide id="5" orient="horz" pos="22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46A"/>
    <a:srgbClr val="FED20A"/>
    <a:srgbClr val="5C2E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6327"/>
  </p:normalViewPr>
  <p:slideViewPr>
    <p:cSldViewPr snapToGrid="0">
      <p:cViewPr varScale="1">
        <p:scale>
          <a:sx n="128" d="100"/>
          <a:sy n="128" d="100"/>
        </p:scale>
        <p:origin x="200" y="176"/>
      </p:cViewPr>
      <p:guideLst>
        <p:guide orient="horz" pos="2160"/>
        <p:guide pos="528"/>
        <p:guide pos="3936"/>
        <p:guide orient="horz" pos="720"/>
        <p:guide orient="horz" pos="22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13DA-23A7-415E-9FED-1BE78B20ED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222351-9E95-4C5A-8D06-260E3E9C7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C5B7D0-7246-4AD6-BD24-FD934103DD11}"/>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5" name="Footer Placeholder 4">
            <a:extLst>
              <a:ext uri="{FF2B5EF4-FFF2-40B4-BE49-F238E27FC236}">
                <a16:creationId xmlns:a16="http://schemas.microsoft.com/office/drawing/2014/main" id="{2E791807-1534-468C-9882-AF9404ADC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CFDE0-9B42-42BB-BEA8-86595419DB3C}"/>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860805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E251-F5C8-4FDE-B0D3-C3CFB1409B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F082F5-CEC5-4134-81D1-152A5E1D03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14B73-8D66-43F9-8AB7-2B6432B581DC}"/>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5" name="Footer Placeholder 4">
            <a:extLst>
              <a:ext uri="{FF2B5EF4-FFF2-40B4-BE49-F238E27FC236}">
                <a16:creationId xmlns:a16="http://schemas.microsoft.com/office/drawing/2014/main" id="{5AFD2724-B1C7-4496-98F9-A1758B5EC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D868E-F0F6-4A58-8A7C-48E8125C141E}"/>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23520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B1EB2F-83F4-4F67-A616-0C6D4AD6DE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AF49B6-83CB-4D46-80D0-FC1316DD0D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33C088-73A8-4219-9051-79AB8D6BF64F}"/>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5" name="Footer Placeholder 4">
            <a:extLst>
              <a:ext uri="{FF2B5EF4-FFF2-40B4-BE49-F238E27FC236}">
                <a16:creationId xmlns:a16="http://schemas.microsoft.com/office/drawing/2014/main" id="{AF5CF720-DA9A-48B6-927C-2AC7C0000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697ED-C832-43E3-9839-C9DF5DD3434F}"/>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195751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D360B-1708-4253-913B-1194F02ACE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D10D96-575E-4A36-A9B4-6514DFD05A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F78DB-080A-4BBA-9AAF-AF5DE889EB67}"/>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5" name="Footer Placeholder 4">
            <a:extLst>
              <a:ext uri="{FF2B5EF4-FFF2-40B4-BE49-F238E27FC236}">
                <a16:creationId xmlns:a16="http://schemas.microsoft.com/office/drawing/2014/main" id="{F89A7E75-FDDE-4D37-84CC-F9EC317BE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E2491-9F64-486A-B1AF-1C3512307D77}"/>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2185349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9E10C-12A1-4D43-8E58-77EBF4D975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BBA1A7-B0A1-4A85-93CB-D527D290A4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0077F6-A4EA-4081-8023-479981573703}"/>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5" name="Footer Placeholder 4">
            <a:extLst>
              <a:ext uri="{FF2B5EF4-FFF2-40B4-BE49-F238E27FC236}">
                <a16:creationId xmlns:a16="http://schemas.microsoft.com/office/drawing/2014/main" id="{1737FC82-4F4C-4835-AE45-6F1D40044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A2E1C-E6EF-470F-9A22-076C4116D6CA}"/>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2183259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C62EB-081C-412C-A972-5F2268C38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90184D-0166-4C1C-877B-75BB56DD92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CE38AB-0B81-4F75-B178-C4DB88122F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28AB60-4FE1-4EA7-920B-46702F5CF660}"/>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6" name="Footer Placeholder 5">
            <a:extLst>
              <a:ext uri="{FF2B5EF4-FFF2-40B4-BE49-F238E27FC236}">
                <a16:creationId xmlns:a16="http://schemas.microsoft.com/office/drawing/2014/main" id="{7C33AFDC-EE0E-45BF-9DF4-3F3CC9411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C4D9A-5221-44FE-AA93-B0FDD25D7CA7}"/>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2212565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AFEA-5FD6-4FDE-84EB-95611302FC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CD1CD0-168E-4A5B-9830-80097F8F26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2E2C52-DA76-418C-B318-01E87430F8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E068EA-8F1B-4AC1-B40A-3DB04941DB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BBFDBF-EF52-4EE3-B525-225F4B71C6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1C801A-0A4F-4ACA-8721-758A227962FD}"/>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8" name="Footer Placeholder 7">
            <a:extLst>
              <a:ext uri="{FF2B5EF4-FFF2-40B4-BE49-F238E27FC236}">
                <a16:creationId xmlns:a16="http://schemas.microsoft.com/office/drawing/2014/main" id="{EEFC2555-F47C-4802-9201-AA377FFBB7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A78E12-43ED-43CC-B932-E66309F69499}"/>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2941053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EBC5-7384-444D-82AF-0E59478335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825507-A5D7-4CB1-98EE-665A09A27E08}"/>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4" name="Footer Placeholder 3">
            <a:extLst>
              <a:ext uri="{FF2B5EF4-FFF2-40B4-BE49-F238E27FC236}">
                <a16:creationId xmlns:a16="http://schemas.microsoft.com/office/drawing/2014/main" id="{5D0F7B04-812B-4578-B952-D08C323D1F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A555A8-FFA0-450A-8C79-14D5D89F9544}"/>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195699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E3AC1-1E98-4E14-A3B1-A6D5B7C8A624}"/>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3" name="Footer Placeholder 2">
            <a:extLst>
              <a:ext uri="{FF2B5EF4-FFF2-40B4-BE49-F238E27FC236}">
                <a16:creationId xmlns:a16="http://schemas.microsoft.com/office/drawing/2014/main" id="{EF9EBE94-2F93-4A0E-B6D6-4EF4DC9567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07AF7E-7696-4C89-840D-9215640A8E1B}"/>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11550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5F691-AB00-44EF-A8F4-DD35736C6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CA96C1-1667-4A45-93EF-12C7515D81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801CCF-5B09-454B-868F-22CE58DDC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2314B-0960-4086-8B54-FF965A6DE480}"/>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6" name="Footer Placeholder 5">
            <a:extLst>
              <a:ext uri="{FF2B5EF4-FFF2-40B4-BE49-F238E27FC236}">
                <a16:creationId xmlns:a16="http://schemas.microsoft.com/office/drawing/2014/main" id="{FEBEC863-8E24-426F-A37E-AD4B7C0BA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3C7B-78DC-4BF1-9137-28FAA5561A58}"/>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2436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80426-1515-4B10-9567-8D3D94A49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CC5C2C-83D9-4AF5-851E-943A3003AB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0534F2-6D49-407B-8EC9-1AB799145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4ECBA-B7C6-42A1-B65B-90805A7B074E}"/>
              </a:ext>
            </a:extLst>
          </p:cNvPr>
          <p:cNvSpPr>
            <a:spLocks noGrp="1"/>
          </p:cNvSpPr>
          <p:nvPr>
            <p:ph type="dt" sz="half" idx="10"/>
          </p:nvPr>
        </p:nvSpPr>
        <p:spPr/>
        <p:txBody>
          <a:bodyPr/>
          <a:lstStyle/>
          <a:p>
            <a:fld id="{B9ADCDE0-3B47-4EFE-BE96-E5C179B0DEEA}" type="datetimeFigureOut">
              <a:rPr lang="en-US" smtClean="0"/>
              <a:t>9/3/21</a:t>
            </a:fld>
            <a:endParaRPr lang="en-US"/>
          </a:p>
        </p:txBody>
      </p:sp>
      <p:sp>
        <p:nvSpPr>
          <p:cNvPr id="6" name="Footer Placeholder 5">
            <a:extLst>
              <a:ext uri="{FF2B5EF4-FFF2-40B4-BE49-F238E27FC236}">
                <a16:creationId xmlns:a16="http://schemas.microsoft.com/office/drawing/2014/main" id="{88D58720-2303-4460-8F40-BBC087AD6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55836-A28E-4F37-86A2-55D0FA409E47}"/>
              </a:ext>
            </a:extLst>
          </p:cNvPr>
          <p:cNvSpPr>
            <a:spLocks noGrp="1"/>
          </p:cNvSpPr>
          <p:nvPr>
            <p:ph type="sldNum" sz="quarter" idx="12"/>
          </p:nvPr>
        </p:nvSpPr>
        <p:spPr/>
        <p:txBody>
          <a:bodyPr/>
          <a:lstStyle/>
          <a:p>
            <a:fld id="{A65BCCD9-77A0-43ED-AC7F-A29F4A0FA206}" type="slidenum">
              <a:rPr lang="en-US" smtClean="0"/>
              <a:t>‹#›</a:t>
            </a:fld>
            <a:endParaRPr lang="en-US"/>
          </a:p>
        </p:txBody>
      </p:sp>
    </p:spTree>
    <p:extLst>
      <p:ext uri="{BB962C8B-B14F-4D97-AF65-F5344CB8AC3E}">
        <p14:creationId xmlns:p14="http://schemas.microsoft.com/office/powerpoint/2010/main" val="179769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489F7-8E12-46E8-85EB-8AE8D993B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DD1342-C489-4CFC-A9CC-389856272F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A90693-2CE4-422B-8120-31E02A1BB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DCDE0-3B47-4EFE-BE96-E5C179B0DEEA}" type="datetimeFigureOut">
              <a:rPr lang="en-US" smtClean="0"/>
              <a:t>9/3/21</a:t>
            </a:fld>
            <a:endParaRPr lang="en-US"/>
          </a:p>
        </p:txBody>
      </p:sp>
      <p:sp>
        <p:nvSpPr>
          <p:cNvPr id="5" name="Footer Placeholder 4">
            <a:extLst>
              <a:ext uri="{FF2B5EF4-FFF2-40B4-BE49-F238E27FC236}">
                <a16:creationId xmlns:a16="http://schemas.microsoft.com/office/drawing/2014/main" id="{7BF95A47-441E-4768-854F-A4E69FF04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3DF979-9515-48D3-908A-040DADF073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BCCD9-77A0-43ED-AC7F-A29F4A0FA206}" type="slidenum">
              <a:rPr lang="en-US" smtClean="0"/>
              <a:t>‹#›</a:t>
            </a:fld>
            <a:endParaRPr lang="en-US"/>
          </a:p>
        </p:txBody>
      </p:sp>
    </p:spTree>
    <p:extLst>
      <p:ext uri="{BB962C8B-B14F-4D97-AF65-F5344CB8AC3E}">
        <p14:creationId xmlns:p14="http://schemas.microsoft.com/office/powerpoint/2010/main" val="1747193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0464046-F641-4A3B-9A19-58FD2715A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27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C7916D4B-EE18-4020-AE52-0E5235468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53FB1D-C179-482F-A155-E529A050F964}"/>
              </a:ext>
            </a:extLst>
          </p:cNvPr>
          <p:cNvSpPr/>
          <p:nvPr/>
        </p:nvSpPr>
        <p:spPr>
          <a:xfrm>
            <a:off x="0" y="0"/>
            <a:ext cx="12192000" cy="1027416"/>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ED20A"/>
                </a:solidFill>
                <a:latin typeface="Impact" panose="020B0806030902050204" pitchFamily="34" charset="0"/>
              </a:rPr>
              <a:t>	Example: </a:t>
            </a:r>
            <a:r>
              <a:rPr lang="en-US" sz="2800" dirty="0" err="1">
                <a:solidFill>
                  <a:schemeClr val="bg1"/>
                </a:solidFill>
                <a:latin typeface="Impact" panose="020B0806030902050204" pitchFamily="34" charset="0"/>
              </a:rPr>
              <a:t>Thekkek’s</a:t>
            </a:r>
            <a:r>
              <a:rPr lang="en-US" sz="2800" dirty="0">
                <a:solidFill>
                  <a:schemeClr val="bg1"/>
                </a:solidFill>
                <a:latin typeface="Impact" panose="020B0806030902050204" pitchFamily="34" charset="0"/>
              </a:rPr>
              <a:t> Creekside Rehabilitation &amp; Behavioral Health</a:t>
            </a:r>
          </a:p>
        </p:txBody>
      </p:sp>
      <p:sp>
        <p:nvSpPr>
          <p:cNvPr id="10" name="TextBox 9">
            <a:extLst>
              <a:ext uri="{FF2B5EF4-FFF2-40B4-BE49-F238E27FC236}">
                <a16:creationId xmlns:a16="http://schemas.microsoft.com/office/drawing/2014/main" id="{A79039BD-381A-460C-ADDD-69655F65C972}"/>
              </a:ext>
            </a:extLst>
          </p:cNvPr>
          <p:cNvSpPr txBox="1"/>
          <p:nvPr/>
        </p:nvSpPr>
        <p:spPr>
          <a:xfrm>
            <a:off x="879436" y="1301301"/>
            <a:ext cx="2647279" cy="369332"/>
          </a:xfrm>
          <a:prstGeom prst="rect">
            <a:avLst/>
          </a:prstGeom>
          <a:noFill/>
        </p:spPr>
        <p:txBody>
          <a:bodyPr wrap="square">
            <a:spAutoFit/>
          </a:bodyPr>
          <a:lstStyle/>
          <a:p>
            <a:r>
              <a:rPr lang="en-US" b="1" dirty="0">
                <a:solidFill>
                  <a:srgbClr val="5C2E85"/>
                </a:solidFill>
                <a:latin typeface="Myriad Pro" panose="020B0503030403020204" pitchFamily="34" charset="0"/>
              </a:rPr>
              <a:t>Santa Rosa, CA</a:t>
            </a:r>
          </a:p>
        </p:txBody>
      </p:sp>
      <p:sp>
        <p:nvSpPr>
          <p:cNvPr id="14" name="TextBox 13">
            <a:extLst>
              <a:ext uri="{FF2B5EF4-FFF2-40B4-BE49-F238E27FC236}">
                <a16:creationId xmlns:a16="http://schemas.microsoft.com/office/drawing/2014/main" id="{7B3857CE-6427-431C-A4DA-C41758AABD42}"/>
              </a:ext>
            </a:extLst>
          </p:cNvPr>
          <p:cNvSpPr txBox="1"/>
          <p:nvPr/>
        </p:nvSpPr>
        <p:spPr>
          <a:xfrm>
            <a:off x="838199" y="1750881"/>
            <a:ext cx="5377033" cy="1323439"/>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tx1">
                    <a:lumMod val="75000"/>
                    <a:lumOff val="25000"/>
                  </a:schemeClr>
                </a:solidFill>
                <a:latin typeface="Myriad Pro" panose="020B0503030403020204" pitchFamily="34" charset="0"/>
              </a:rPr>
              <a:t>Net Operating Revenue:</a:t>
            </a:r>
            <a:r>
              <a:rPr lang="en-US" sz="1600" b="1" dirty="0">
                <a:solidFill>
                  <a:schemeClr val="tx1">
                    <a:lumMod val="75000"/>
                    <a:lumOff val="25000"/>
                  </a:schemeClr>
                </a:solidFill>
                <a:latin typeface="Myriad Pro" panose="020B0503030403020204" pitchFamily="34" charset="0"/>
              </a:rPr>
              <a:t> $22,560,498</a:t>
            </a:r>
            <a:br>
              <a:rPr lang="en-US" sz="1600" dirty="0">
                <a:solidFill>
                  <a:schemeClr val="tx1">
                    <a:lumMod val="75000"/>
                    <a:lumOff val="25000"/>
                  </a:schemeClr>
                </a:solidFill>
                <a:latin typeface="Myriad Pro" panose="020B0503030403020204" pitchFamily="34" charset="0"/>
              </a:rPr>
            </a:br>
            <a:endParaRPr lang="en-US" sz="1400" dirty="0">
              <a:solidFill>
                <a:schemeClr val="tx1">
                  <a:lumMod val="75000"/>
                  <a:lumOff val="25000"/>
                </a:schemeClr>
              </a:solidFill>
              <a:latin typeface="Myriad Pro" panose="020B0503030403020204" pitchFamily="34" charset="0"/>
            </a:endParaRPr>
          </a:p>
          <a:p>
            <a:pPr marL="285750" indent="-285750">
              <a:buFont typeface="Arial" panose="020B0604020202020204" pitchFamily="34" charset="0"/>
              <a:buChar char="•"/>
            </a:pPr>
            <a:r>
              <a:rPr lang="en-US" sz="1600" dirty="0">
                <a:solidFill>
                  <a:schemeClr val="tx1">
                    <a:lumMod val="75000"/>
                    <a:lumOff val="25000"/>
                  </a:schemeClr>
                </a:solidFill>
                <a:latin typeface="Myriad Pro" panose="020B0503030403020204" pitchFamily="34" charset="0"/>
              </a:rPr>
              <a:t>Expenses paid to related parties: </a:t>
            </a:r>
            <a:r>
              <a:rPr lang="en-US" sz="1600" b="1" dirty="0">
                <a:solidFill>
                  <a:schemeClr val="tx1">
                    <a:lumMod val="75000"/>
                    <a:lumOff val="25000"/>
                  </a:schemeClr>
                </a:solidFill>
                <a:latin typeface="Myriad Pro" panose="020B0503030403020204" pitchFamily="34" charset="0"/>
              </a:rPr>
              <a:t>$3.9 million (18%)</a:t>
            </a:r>
            <a:br>
              <a:rPr lang="en-US" sz="1600" b="1" dirty="0">
                <a:solidFill>
                  <a:schemeClr val="tx1">
                    <a:lumMod val="75000"/>
                    <a:lumOff val="25000"/>
                  </a:schemeClr>
                </a:solidFill>
                <a:latin typeface="Myriad Pro" panose="020B0503030403020204" pitchFamily="34" charset="0"/>
              </a:rPr>
            </a:br>
            <a:r>
              <a:rPr lang="en-US" sz="1600" dirty="0">
                <a:solidFill>
                  <a:schemeClr val="tx1">
                    <a:lumMod val="75000"/>
                    <a:lumOff val="25000"/>
                  </a:schemeClr>
                </a:solidFill>
                <a:latin typeface="Myriad Pro" panose="020B0503030403020204" pitchFamily="34" charset="0"/>
              </a:rPr>
              <a:t> </a:t>
            </a:r>
            <a:endParaRPr lang="en-US" sz="1400" dirty="0">
              <a:solidFill>
                <a:schemeClr val="tx1">
                  <a:lumMod val="75000"/>
                  <a:lumOff val="25000"/>
                </a:schemeClr>
              </a:solidFill>
              <a:latin typeface="Myriad Pro" panose="020B0503030403020204" pitchFamily="34" charset="0"/>
            </a:endParaRPr>
          </a:p>
          <a:p>
            <a:pPr marL="285750" indent="-285750">
              <a:buFont typeface="Arial" panose="020B0604020202020204" pitchFamily="34" charset="0"/>
              <a:buChar char="•"/>
            </a:pPr>
            <a:r>
              <a:rPr lang="en-US" sz="1600" dirty="0">
                <a:solidFill>
                  <a:schemeClr val="tx1">
                    <a:lumMod val="75000"/>
                    <a:lumOff val="25000"/>
                  </a:schemeClr>
                </a:solidFill>
                <a:latin typeface="Myriad Pro" panose="020B0503030403020204" pitchFamily="34" charset="0"/>
              </a:rPr>
              <a:t>Reported net income: </a:t>
            </a:r>
            <a:r>
              <a:rPr lang="en-US" sz="1600" b="1" dirty="0">
                <a:solidFill>
                  <a:schemeClr val="tx1">
                    <a:lumMod val="75000"/>
                    <a:lumOff val="25000"/>
                  </a:schemeClr>
                </a:solidFill>
                <a:latin typeface="Myriad Pro" panose="020B0503030403020204" pitchFamily="34" charset="0"/>
              </a:rPr>
              <a:t>-$2.3 million </a:t>
            </a:r>
          </a:p>
        </p:txBody>
      </p:sp>
    </p:spTree>
    <p:extLst>
      <p:ext uri="{BB962C8B-B14F-4D97-AF65-F5344CB8AC3E}">
        <p14:creationId xmlns:p14="http://schemas.microsoft.com/office/powerpoint/2010/main" val="3841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838198" y="1143000"/>
            <a:ext cx="6702913" cy="33214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3600" b="0" i="0" u="none" strike="noStrike" dirty="0">
                <a:solidFill>
                  <a:srgbClr val="FFFFFF"/>
                </a:solidFill>
                <a:effectLst/>
                <a:latin typeface="Myriad Pro" panose="020B0503030403020204" pitchFamily="34" charset="0"/>
              </a:rPr>
              <a:t>Schemes that skim dollars from taxpayers and elderly residents are </a:t>
            </a:r>
            <a:r>
              <a:rPr lang="en-US" sz="3600" b="1" i="0" u="none" strike="noStrike" dirty="0">
                <a:solidFill>
                  <a:srgbClr val="FFFFFF"/>
                </a:solidFill>
                <a:effectLst/>
                <a:latin typeface="Myriad Pro" panose="020B0503030403020204" pitchFamily="34" charset="0"/>
              </a:rPr>
              <a:t>widespread</a:t>
            </a:r>
            <a:r>
              <a:rPr lang="en-US" sz="3600" b="0" i="0" u="none" strike="noStrike" dirty="0">
                <a:solidFill>
                  <a:srgbClr val="FFFFFF"/>
                </a:solidFill>
                <a:effectLst/>
                <a:latin typeface="Myriad Pro" panose="020B0503030403020204" pitchFamily="34" charset="0"/>
              </a:rPr>
              <a:t> and </a:t>
            </a:r>
            <a:r>
              <a:rPr lang="en-US" sz="3600" b="1" i="0" u="none" strike="noStrike" dirty="0">
                <a:solidFill>
                  <a:srgbClr val="FFFFFF"/>
                </a:solidFill>
                <a:effectLst/>
                <a:latin typeface="Myriad Pro" panose="020B0503030403020204" pitchFamily="34" charset="0"/>
              </a:rPr>
              <a:t>growing</a:t>
            </a:r>
            <a:r>
              <a:rPr lang="en-US" sz="3600" b="0" i="0" u="none" strike="noStrike" dirty="0">
                <a:solidFill>
                  <a:srgbClr val="FFFFFF"/>
                </a:solidFill>
                <a:effectLst/>
                <a:latin typeface="Myriad Pro" panose="020B0503030403020204" pitchFamily="34" charset="0"/>
              </a:rPr>
              <a:t>.</a:t>
            </a:r>
            <a:endParaRPr lang="en-US" sz="3600" b="1" dirty="0">
              <a:solidFill>
                <a:schemeClr val="bg1"/>
              </a:solidFill>
              <a:latin typeface="Myriad Pro" panose="020B0503030403020204" pitchFamily="34" charset="0"/>
            </a:endParaRPr>
          </a:p>
        </p:txBody>
      </p:sp>
      <p:pic>
        <p:nvPicPr>
          <p:cNvPr id="3" name="Picture 2" descr="Icon&#10;&#10;Description automatically generated">
            <a:extLst>
              <a:ext uri="{FF2B5EF4-FFF2-40B4-BE49-F238E27FC236}">
                <a16:creationId xmlns:a16="http://schemas.microsoft.com/office/drawing/2014/main" id="{11B50130-E535-4464-B21D-7495ED9EE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231" y="0"/>
            <a:ext cx="6168369" cy="6858000"/>
          </a:xfrm>
          <a:prstGeom prst="rect">
            <a:avLst/>
          </a:prstGeom>
        </p:spPr>
      </p:pic>
      <p:pic>
        <p:nvPicPr>
          <p:cNvPr id="4" name="Picture 3" descr="Graphical user interface, application, website, Teams&#10;&#10;Description automatically generated">
            <a:extLst>
              <a:ext uri="{FF2B5EF4-FFF2-40B4-BE49-F238E27FC236}">
                <a16:creationId xmlns:a16="http://schemas.microsoft.com/office/drawing/2014/main" id="{556EC47B-3E15-4A72-9074-3666A15A3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76" y="0"/>
            <a:ext cx="13411200" cy="7543800"/>
          </a:xfrm>
          <a:prstGeom prst="rect">
            <a:avLst/>
          </a:prstGeom>
        </p:spPr>
      </p:pic>
    </p:spTree>
    <p:extLst>
      <p:ext uri="{BB962C8B-B14F-4D97-AF65-F5344CB8AC3E}">
        <p14:creationId xmlns:p14="http://schemas.microsoft.com/office/powerpoint/2010/main" val="4975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838199" y="1143000"/>
            <a:ext cx="6234545" cy="14388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3600" b="0" i="0" u="none" strike="noStrike" dirty="0">
                <a:solidFill>
                  <a:srgbClr val="FED20A"/>
                </a:solidFill>
                <a:effectLst/>
                <a:latin typeface="Impact" panose="020B0806030902050204" pitchFamily="34" charset="0"/>
              </a:rPr>
              <a:t>Why it matters: </a:t>
            </a:r>
            <a:r>
              <a:rPr lang="en-US" sz="3600" b="0" i="0" u="none" strike="noStrike" dirty="0">
                <a:solidFill>
                  <a:schemeClr val="bg1"/>
                </a:solidFill>
                <a:effectLst/>
                <a:latin typeface="Impact" panose="020B0806030902050204" pitchFamily="34" charset="0"/>
              </a:rPr>
              <a:t>Executives Get Rich; Collect Taxpayer Bailouts.</a:t>
            </a:r>
            <a:endParaRPr lang="en-US" sz="3600" b="1" dirty="0">
              <a:solidFill>
                <a:schemeClr val="bg1"/>
              </a:solidFill>
              <a:latin typeface="Impact" panose="020B0806030902050204" pitchFamily="34" charset="0"/>
            </a:endParaRPr>
          </a:p>
        </p:txBody>
      </p:sp>
      <p:sp>
        <p:nvSpPr>
          <p:cNvPr id="3" name="Content Placeholder 2">
            <a:extLst>
              <a:ext uri="{FF2B5EF4-FFF2-40B4-BE49-F238E27FC236}">
                <a16:creationId xmlns:a16="http://schemas.microsoft.com/office/drawing/2014/main" id="{BE7EB55E-D1F1-4543-901D-35BB9D4BF8CE}"/>
              </a:ext>
            </a:extLst>
          </p:cNvPr>
          <p:cNvSpPr txBox="1">
            <a:spLocks/>
          </p:cNvSpPr>
          <p:nvPr/>
        </p:nvSpPr>
        <p:spPr>
          <a:xfrm>
            <a:off x="838199" y="2721439"/>
            <a:ext cx="5078507" cy="45047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2000" b="0" i="1" u="none" strike="noStrike" dirty="0">
                <a:solidFill>
                  <a:srgbClr val="FFFFFF"/>
                </a:solidFill>
                <a:effectLst/>
                <a:latin typeface="Myriad Pro" panose="020B0503030403020204" pitchFamily="34" charset="0"/>
              </a:rPr>
              <a:t>“The lack of transparency in California and across the country comes as the industry continues to vie for additional government funding, saying the cost of patient care during the coronavirus crisis has soared.”</a:t>
            </a:r>
          </a:p>
          <a:p>
            <a:pPr marL="0" indent="0">
              <a:lnSpc>
                <a:spcPct val="100000"/>
              </a:lnSpc>
              <a:spcBef>
                <a:spcPts val="500"/>
              </a:spcBef>
              <a:buNone/>
            </a:pPr>
            <a:r>
              <a:rPr lang="en-US" sz="2000" b="0" i="0" u="none" strike="noStrike" dirty="0">
                <a:solidFill>
                  <a:srgbClr val="FFFFFF"/>
                </a:solidFill>
                <a:effectLst/>
                <a:latin typeface="Myriad Pro" panose="020B0503030403020204" pitchFamily="34" charset="0"/>
              </a:rPr>
              <a:t> </a:t>
            </a:r>
          </a:p>
          <a:p>
            <a:pPr marL="0" indent="0">
              <a:lnSpc>
                <a:spcPct val="100000"/>
              </a:lnSpc>
              <a:spcBef>
                <a:spcPts val="500"/>
              </a:spcBef>
              <a:buNone/>
            </a:pPr>
            <a:r>
              <a:rPr lang="en-US" sz="2000" b="1" i="0" u="none" strike="noStrike" dirty="0">
                <a:solidFill>
                  <a:srgbClr val="FED20A"/>
                </a:solidFill>
                <a:effectLst/>
                <a:latin typeface="Myriad Pro" panose="020B0503030403020204" pitchFamily="34" charset="0"/>
              </a:rPr>
              <a:t>- Washington Post </a:t>
            </a:r>
            <a:r>
              <a:rPr lang="en-US" sz="2000" b="0" i="0" u="none" strike="noStrike" dirty="0">
                <a:solidFill>
                  <a:srgbClr val="FFFFFF"/>
                </a:solidFill>
                <a:effectLst/>
                <a:latin typeface="Myriad Pro" panose="020B0503030403020204" pitchFamily="34" charset="0"/>
              </a:rPr>
              <a:t>12/31/2020</a:t>
            </a:r>
          </a:p>
        </p:txBody>
      </p:sp>
      <p:pic>
        <p:nvPicPr>
          <p:cNvPr id="6" name="Picture 5" descr="A picture containing text, vector graphics, businesscard&#10;&#10;Description automatically generated">
            <a:extLst>
              <a:ext uri="{FF2B5EF4-FFF2-40B4-BE49-F238E27FC236}">
                <a16:creationId xmlns:a16="http://schemas.microsoft.com/office/drawing/2014/main" id="{F44F57C8-7047-41E9-B1B5-AF431ABC6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383" y="-86061"/>
            <a:ext cx="6858000" cy="6858000"/>
          </a:xfrm>
          <a:prstGeom prst="rect">
            <a:avLst/>
          </a:prstGeom>
        </p:spPr>
      </p:pic>
    </p:spTree>
    <p:extLst>
      <p:ext uri="{BB962C8B-B14F-4D97-AF65-F5344CB8AC3E}">
        <p14:creationId xmlns:p14="http://schemas.microsoft.com/office/powerpoint/2010/main" val="26924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Chart, line chart&#10;&#10;Description automatically generated">
            <a:extLst>
              <a:ext uri="{FF2B5EF4-FFF2-40B4-BE49-F238E27FC236}">
                <a16:creationId xmlns:a16="http://schemas.microsoft.com/office/drawing/2014/main" id="{64A22DF7-1C63-4218-9F0B-945ED238E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061"/>
            <a:ext cx="12192000" cy="6858000"/>
          </a:xfrm>
          <a:prstGeom prst="rect">
            <a:avLst/>
          </a:prstGeom>
        </p:spPr>
      </p:pic>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838199" y="833203"/>
            <a:ext cx="9833387" cy="8109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3000" b="0" i="0" u="none" strike="noStrike" dirty="0">
                <a:solidFill>
                  <a:srgbClr val="FED20A"/>
                </a:solidFill>
                <a:effectLst/>
                <a:latin typeface="Impact" panose="020B0806030902050204" pitchFamily="34" charset="0"/>
              </a:rPr>
              <a:t>Why it matters: </a:t>
            </a:r>
            <a:br>
              <a:rPr lang="en-US" sz="3000" dirty="0">
                <a:solidFill>
                  <a:srgbClr val="FED20A"/>
                </a:solidFill>
                <a:latin typeface="Impact" panose="020B0806030902050204" pitchFamily="34" charset="0"/>
              </a:rPr>
            </a:br>
            <a:r>
              <a:rPr lang="en-US" sz="3000" b="0" i="0" u="none" strike="noStrike" dirty="0">
                <a:solidFill>
                  <a:schemeClr val="bg1"/>
                </a:solidFill>
                <a:effectLst/>
                <a:latin typeface="Impact" panose="020B0806030902050204" pitchFamily="34" charset="0"/>
              </a:rPr>
              <a:t>Executives Line their Pockets </a:t>
            </a:r>
            <a:br>
              <a:rPr lang="en-US" sz="3000" b="0" i="0" u="none" strike="noStrike" dirty="0">
                <a:solidFill>
                  <a:schemeClr val="bg1"/>
                </a:solidFill>
                <a:effectLst/>
                <a:latin typeface="Impact" panose="020B0806030902050204" pitchFamily="34" charset="0"/>
              </a:rPr>
            </a:br>
            <a:r>
              <a:rPr lang="en-US" sz="3000" b="0" i="0" u="none" strike="noStrike" dirty="0">
                <a:solidFill>
                  <a:schemeClr val="bg1"/>
                </a:solidFill>
                <a:effectLst/>
                <a:latin typeface="Impact" panose="020B0806030902050204" pitchFamily="34" charset="0"/>
              </a:rPr>
              <a:t>While Claiming Poverty</a:t>
            </a:r>
            <a:endParaRPr lang="en-US" sz="3000" b="1" dirty="0">
              <a:solidFill>
                <a:schemeClr val="bg1"/>
              </a:solidFill>
              <a:latin typeface="Impact" panose="020B0806030902050204" pitchFamily="34" charset="0"/>
            </a:endParaRPr>
          </a:p>
        </p:txBody>
      </p:sp>
      <p:sp>
        <p:nvSpPr>
          <p:cNvPr id="3" name="Content Placeholder 2">
            <a:extLst>
              <a:ext uri="{FF2B5EF4-FFF2-40B4-BE49-F238E27FC236}">
                <a16:creationId xmlns:a16="http://schemas.microsoft.com/office/drawing/2014/main" id="{BE7EB55E-D1F1-4543-901D-35BB9D4BF8CE}"/>
              </a:ext>
            </a:extLst>
          </p:cNvPr>
          <p:cNvSpPr txBox="1">
            <a:spLocks/>
          </p:cNvSpPr>
          <p:nvPr/>
        </p:nvSpPr>
        <p:spPr>
          <a:xfrm>
            <a:off x="838199" y="2563446"/>
            <a:ext cx="3389556" cy="29935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fontAlgn="base">
              <a:spcBef>
                <a:spcPts val="0"/>
              </a:spcBef>
              <a:spcAft>
                <a:spcPts val="0"/>
              </a:spcAft>
              <a:buFont typeface="Arial" panose="020B0604020202020204" pitchFamily="34" charset="0"/>
              <a:buChar char="•"/>
            </a:pPr>
            <a:r>
              <a:rPr lang="en-US" sz="1800" b="0" i="0" u="none" strike="noStrike" dirty="0">
                <a:solidFill>
                  <a:srgbClr val="FFFFFF"/>
                </a:solidFill>
                <a:effectLst/>
                <a:latin typeface="Myriad Pro" panose="020B0503030403020204" pitchFamily="34" charset="0"/>
              </a:rPr>
              <a:t>Federal and state governments have directed billions of dollars into a nursing home industry that claims to be struggling. </a:t>
            </a:r>
            <a:br>
              <a:rPr lang="en-US" sz="1800" b="0" i="0" u="none" strike="noStrike" dirty="0">
                <a:solidFill>
                  <a:srgbClr val="FFFFFF"/>
                </a:solidFill>
                <a:effectLst/>
                <a:latin typeface="Myriad Pro" panose="020B0503030403020204" pitchFamily="34" charset="0"/>
              </a:rPr>
            </a:br>
            <a:endParaRPr lang="en-US" sz="1800" b="0" i="0" u="none" strike="noStrike" dirty="0">
              <a:solidFill>
                <a:srgbClr val="FFFFFF"/>
              </a:solidFill>
              <a:effectLst/>
              <a:latin typeface="Myriad Pro" panose="020B0503030403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FFFFFF"/>
                </a:solidFill>
                <a:effectLst/>
                <a:latin typeface="Myriad Pro" panose="020B0503030403020204" pitchFamily="34" charset="0"/>
              </a:rPr>
              <a:t>While nursing homes report diminished operating margins,  the money they move into related companies has soared. </a:t>
            </a:r>
          </a:p>
        </p:txBody>
      </p:sp>
    </p:spTree>
    <p:extLst>
      <p:ext uri="{BB962C8B-B14F-4D97-AF65-F5344CB8AC3E}">
        <p14:creationId xmlns:p14="http://schemas.microsoft.com/office/powerpoint/2010/main" val="314960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838199" y="1143000"/>
            <a:ext cx="5416551" cy="14388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3600" b="0" i="0" u="none" strike="noStrike" dirty="0">
                <a:solidFill>
                  <a:srgbClr val="FED20A"/>
                </a:solidFill>
                <a:effectLst/>
                <a:latin typeface="Impact" panose="020B0806030902050204" pitchFamily="34" charset="0"/>
              </a:rPr>
              <a:t>Why it matters: </a:t>
            </a:r>
            <a:r>
              <a:rPr lang="en-US" sz="3600" b="0" i="0" u="none" strike="noStrike" dirty="0">
                <a:solidFill>
                  <a:schemeClr val="bg1"/>
                </a:solidFill>
                <a:effectLst/>
                <a:latin typeface="Impact" panose="020B0806030902050204" pitchFamily="34" charset="0"/>
              </a:rPr>
              <a:t>Nursing Home Workers Struggle with Understaffing</a:t>
            </a:r>
            <a:endParaRPr lang="en-US" sz="3600" b="1" dirty="0">
              <a:solidFill>
                <a:schemeClr val="bg1"/>
              </a:solidFill>
              <a:latin typeface="Impact" panose="020B0806030902050204" pitchFamily="34" charset="0"/>
            </a:endParaRPr>
          </a:p>
        </p:txBody>
      </p:sp>
      <p:sp>
        <p:nvSpPr>
          <p:cNvPr id="3" name="Content Placeholder 2">
            <a:extLst>
              <a:ext uri="{FF2B5EF4-FFF2-40B4-BE49-F238E27FC236}">
                <a16:creationId xmlns:a16="http://schemas.microsoft.com/office/drawing/2014/main" id="{BE7EB55E-D1F1-4543-901D-35BB9D4BF8CE}"/>
              </a:ext>
            </a:extLst>
          </p:cNvPr>
          <p:cNvSpPr txBox="1">
            <a:spLocks/>
          </p:cNvSpPr>
          <p:nvPr/>
        </p:nvSpPr>
        <p:spPr>
          <a:xfrm>
            <a:off x="838199" y="3184141"/>
            <a:ext cx="4712747" cy="30446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2000" b="0" i="1" u="none" strike="noStrike" dirty="0">
                <a:solidFill>
                  <a:srgbClr val="FFFFFF"/>
                </a:solidFill>
                <a:effectLst/>
                <a:latin typeface="Myriad Pro" panose="020B0503030403020204" pitchFamily="34" charset="0"/>
              </a:rPr>
              <a:t>“A June 2021 survey from the American Health Care Association and National Center for Assisted Living (AHCA/NCAL) found 94% of nursing home providers had a shortage of staff members in the last month -- and more than half lost key members of their staff during the pandemic.”</a:t>
            </a:r>
          </a:p>
          <a:p>
            <a:pPr marL="0" indent="0">
              <a:lnSpc>
                <a:spcPct val="100000"/>
              </a:lnSpc>
              <a:spcBef>
                <a:spcPts val="500"/>
              </a:spcBef>
              <a:buNone/>
            </a:pPr>
            <a:r>
              <a:rPr lang="en-US" sz="2000" b="0" i="0" u="none" strike="noStrike" dirty="0">
                <a:solidFill>
                  <a:srgbClr val="FFFFFF"/>
                </a:solidFill>
                <a:effectLst/>
                <a:latin typeface="Myriad Pro" panose="020B0503030403020204" pitchFamily="34" charset="0"/>
              </a:rPr>
              <a:t> </a:t>
            </a:r>
          </a:p>
          <a:p>
            <a:pPr marL="0" indent="0">
              <a:lnSpc>
                <a:spcPct val="100000"/>
              </a:lnSpc>
              <a:spcBef>
                <a:spcPts val="500"/>
              </a:spcBef>
              <a:buNone/>
            </a:pPr>
            <a:r>
              <a:rPr lang="en-US" sz="2000" b="1" i="0" u="none" strike="noStrike" dirty="0">
                <a:solidFill>
                  <a:srgbClr val="FED20A"/>
                </a:solidFill>
                <a:effectLst/>
                <a:latin typeface="Myriad Pro" panose="020B0503030403020204" pitchFamily="34" charset="0"/>
              </a:rPr>
              <a:t>- CNN </a:t>
            </a:r>
            <a:r>
              <a:rPr lang="en-US" sz="2000" b="0" i="0" u="none" strike="noStrike" dirty="0">
                <a:solidFill>
                  <a:srgbClr val="FFFFFF"/>
                </a:solidFill>
                <a:effectLst/>
                <a:latin typeface="Myriad Pro" panose="020B0503030403020204" pitchFamily="34" charset="0"/>
              </a:rPr>
              <a:t>6/27/21</a:t>
            </a:r>
          </a:p>
        </p:txBody>
      </p:sp>
      <p:pic>
        <p:nvPicPr>
          <p:cNvPr id="7" name="Picture 6">
            <a:extLst>
              <a:ext uri="{FF2B5EF4-FFF2-40B4-BE49-F238E27FC236}">
                <a16:creationId xmlns:a16="http://schemas.microsoft.com/office/drawing/2014/main" id="{12BD7A76-A914-4472-82A8-565A909E8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4480710" cy="6858000"/>
          </a:xfrm>
          <a:prstGeom prst="rect">
            <a:avLst/>
          </a:prstGeom>
        </p:spPr>
      </p:pic>
    </p:spTree>
    <p:extLst>
      <p:ext uri="{BB962C8B-B14F-4D97-AF65-F5344CB8AC3E}">
        <p14:creationId xmlns:p14="http://schemas.microsoft.com/office/powerpoint/2010/main" val="382488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838199" y="1143000"/>
            <a:ext cx="5416551" cy="14388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3600" b="0" i="0" u="none" strike="noStrike" dirty="0">
                <a:solidFill>
                  <a:srgbClr val="FED20A"/>
                </a:solidFill>
                <a:effectLst/>
                <a:latin typeface="Impact" panose="020B0806030902050204" pitchFamily="34" charset="0"/>
              </a:rPr>
              <a:t>Why it matters: </a:t>
            </a:r>
            <a:r>
              <a:rPr lang="en-US" sz="3600" b="0" i="0" u="none" strike="noStrike" dirty="0">
                <a:solidFill>
                  <a:schemeClr val="bg1"/>
                </a:solidFill>
                <a:effectLst/>
                <a:latin typeface="Impact" panose="020B0806030902050204" pitchFamily="34" charset="0"/>
              </a:rPr>
              <a:t>Dollars Diverted from Patient Care</a:t>
            </a:r>
            <a:endParaRPr lang="en-US" sz="3600" b="1" dirty="0">
              <a:solidFill>
                <a:schemeClr val="bg1"/>
              </a:solidFill>
              <a:latin typeface="Impact" panose="020B0806030902050204" pitchFamily="34" charset="0"/>
            </a:endParaRPr>
          </a:p>
        </p:txBody>
      </p:sp>
      <p:sp>
        <p:nvSpPr>
          <p:cNvPr id="3" name="Content Placeholder 2">
            <a:extLst>
              <a:ext uri="{FF2B5EF4-FFF2-40B4-BE49-F238E27FC236}">
                <a16:creationId xmlns:a16="http://schemas.microsoft.com/office/drawing/2014/main" id="{BE7EB55E-D1F1-4543-901D-35BB9D4BF8CE}"/>
              </a:ext>
            </a:extLst>
          </p:cNvPr>
          <p:cNvSpPr txBox="1">
            <a:spLocks/>
          </p:cNvSpPr>
          <p:nvPr/>
        </p:nvSpPr>
        <p:spPr>
          <a:xfrm>
            <a:off x="838199" y="2753836"/>
            <a:ext cx="5013961" cy="34102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1800" b="0" i="0" u="none" strike="noStrike" dirty="0">
                <a:solidFill>
                  <a:srgbClr val="FFFFFF"/>
                </a:solidFill>
                <a:effectLst/>
                <a:latin typeface="Myriad Pro" panose="020B0503030403020204" pitchFamily="34" charset="0"/>
              </a:rPr>
              <a:t>A “2018 State Auditor’s report... found that nursing home residents are increasingly endangered despite our ballooning Medi-Cal payments intended to guarantee high quality care. Between 2006 and 2015, nursing home deficiencies that caused, or were likely to cause, serious injury or death to residents increased by 35 percent. During this period, annual Medi-Cal payments to nursing homes increased by 31 percent</a:t>
            </a:r>
            <a:r>
              <a:rPr lang="en-US" sz="1800" b="0" i="1" u="none" strike="noStrike" dirty="0">
                <a:solidFill>
                  <a:srgbClr val="FFFFFF"/>
                </a:solidFill>
                <a:effectLst/>
                <a:latin typeface="Myriad Pro" panose="020B0503030403020204" pitchFamily="34" charset="0"/>
              </a:rPr>
              <a:t>.”</a:t>
            </a:r>
          </a:p>
          <a:p>
            <a:pPr marL="0" indent="0">
              <a:lnSpc>
                <a:spcPct val="100000"/>
              </a:lnSpc>
              <a:spcBef>
                <a:spcPts val="500"/>
              </a:spcBef>
              <a:buNone/>
            </a:pPr>
            <a:endParaRPr lang="en-US" sz="2000" b="1" i="0" u="none" strike="noStrike" dirty="0">
              <a:solidFill>
                <a:srgbClr val="FED20A"/>
              </a:solidFill>
              <a:effectLst/>
              <a:latin typeface="Myriad Pro" panose="020B0503030403020204" pitchFamily="34" charset="0"/>
            </a:endParaRPr>
          </a:p>
          <a:p>
            <a:pPr marL="0" indent="0">
              <a:lnSpc>
                <a:spcPct val="100000"/>
              </a:lnSpc>
              <a:spcBef>
                <a:spcPts val="500"/>
              </a:spcBef>
              <a:buNone/>
            </a:pPr>
            <a:r>
              <a:rPr lang="en-US" sz="2000" b="1" i="0" u="none" strike="noStrike" dirty="0">
                <a:solidFill>
                  <a:srgbClr val="FED20A"/>
                </a:solidFill>
                <a:effectLst/>
                <a:latin typeface="Myriad Pro" panose="020B0503030403020204" pitchFamily="34" charset="0"/>
              </a:rPr>
              <a:t>- CANHR</a:t>
            </a:r>
            <a:endParaRPr lang="en-US" sz="2000" b="0" i="0" u="none" strike="noStrike" dirty="0">
              <a:solidFill>
                <a:srgbClr val="FFFFFF"/>
              </a:solidFill>
              <a:effectLst/>
              <a:latin typeface="Myriad Pro" panose="020B0503030403020204" pitchFamily="34" charset="0"/>
            </a:endParaRPr>
          </a:p>
        </p:txBody>
      </p:sp>
    </p:spTree>
    <p:extLst>
      <p:ext uri="{BB962C8B-B14F-4D97-AF65-F5344CB8AC3E}">
        <p14:creationId xmlns:p14="http://schemas.microsoft.com/office/powerpoint/2010/main" val="4848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838199" y="1143000"/>
            <a:ext cx="6234545" cy="14388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3600" b="0" i="0" u="none" strike="noStrike" dirty="0">
                <a:solidFill>
                  <a:srgbClr val="FED20A"/>
                </a:solidFill>
                <a:effectLst/>
                <a:latin typeface="Impact" panose="020B0806030902050204" pitchFamily="34" charset="0"/>
              </a:rPr>
              <a:t>Conclusion</a:t>
            </a:r>
            <a:endParaRPr lang="en-US" sz="3600" b="1" dirty="0">
              <a:solidFill>
                <a:schemeClr val="bg1"/>
              </a:solidFill>
              <a:latin typeface="Impact" panose="020B0806030902050204" pitchFamily="34" charset="0"/>
            </a:endParaRPr>
          </a:p>
        </p:txBody>
      </p:sp>
      <p:sp>
        <p:nvSpPr>
          <p:cNvPr id="5" name="TextBox 4">
            <a:extLst>
              <a:ext uri="{FF2B5EF4-FFF2-40B4-BE49-F238E27FC236}">
                <a16:creationId xmlns:a16="http://schemas.microsoft.com/office/drawing/2014/main" id="{A9D341BB-9820-476A-AE5C-F71B38E85300}"/>
              </a:ext>
            </a:extLst>
          </p:cNvPr>
          <p:cNvSpPr txBox="1"/>
          <p:nvPr/>
        </p:nvSpPr>
        <p:spPr>
          <a:xfrm>
            <a:off x="838199" y="2255592"/>
            <a:ext cx="3593951" cy="3477875"/>
          </a:xfrm>
          <a:prstGeom prst="rect">
            <a:avLst/>
          </a:prstGeom>
          <a:noFill/>
        </p:spPr>
        <p:txBody>
          <a:bodyPr wrap="square">
            <a:spAutoFit/>
          </a:bodyPr>
          <a:lstStyle/>
          <a:p>
            <a:pPr marL="457200" indent="-457200">
              <a:buFont typeface="+mj-lt"/>
              <a:buAutoNum type="arabicPeriod"/>
            </a:pPr>
            <a:r>
              <a:rPr lang="en-US" sz="2000" dirty="0">
                <a:solidFill>
                  <a:schemeClr val="bg1"/>
                </a:solidFill>
                <a:latin typeface="Myriad Pro" panose="020B0503030403020204" pitchFamily="34" charset="0"/>
              </a:rPr>
              <a:t>SEIU researchers have documented the transfer of tens of millions of dollars from nursing homes to related companies, shell corporations, executives and their family members </a:t>
            </a:r>
          </a:p>
          <a:p>
            <a:pPr marL="457200" indent="-457200">
              <a:buFont typeface="+mj-lt"/>
              <a:buAutoNum type="arabicPeriod"/>
            </a:pPr>
            <a:endParaRPr lang="en-US" sz="2000" dirty="0">
              <a:solidFill>
                <a:schemeClr val="bg1"/>
              </a:solidFill>
              <a:latin typeface="Myriad Pro" panose="020B0503030403020204" pitchFamily="34" charset="0"/>
            </a:endParaRPr>
          </a:p>
          <a:p>
            <a:pPr marL="457200" indent="-457200">
              <a:buFont typeface="+mj-lt"/>
              <a:buAutoNum type="arabicPeriod"/>
            </a:pPr>
            <a:r>
              <a:rPr lang="en-US" sz="2000" dirty="0">
                <a:solidFill>
                  <a:schemeClr val="bg1"/>
                </a:solidFill>
                <a:latin typeface="Myriad Pro" panose="020B0503030403020204" pitchFamily="34" charset="0"/>
              </a:rPr>
              <a:t>These dollars come out of patient care, the vast majority paid by taxpayers. </a:t>
            </a:r>
          </a:p>
        </p:txBody>
      </p:sp>
      <p:pic>
        <p:nvPicPr>
          <p:cNvPr id="4" name="Picture 3" descr="Diagram&#10;&#10;Description automatically generated">
            <a:extLst>
              <a:ext uri="{FF2B5EF4-FFF2-40B4-BE49-F238E27FC236}">
                <a16:creationId xmlns:a16="http://schemas.microsoft.com/office/drawing/2014/main" id="{2E314173-69F2-40D1-BC08-83002F740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790" y="1754873"/>
            <a:ext cx="7229102" cy="3626640"/>
          </a:xfrm>
          <a:prstGeom prst="rect">
            <a:avLst/>
          </a:prstGeom>
        </p:spPr>
      </p:pic>
    </p:spTree>
    <p:extLst>
      <p:ext uri="{BB962C8B-B14F-4D97-AF65-F5344CB8AC3E}">
        <p14:creationId xmlns:p14="http://schemas.microsoft.com/office/powerpoint/2010/main" val="81636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838199" y="1143000"/>
            <a:ext cx="6234545" cy="14388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6000" b="0" i="0" u="none" strike="noStrike" dirty="0">
                <a:solidFill>
                  <a:srgbClr val="FED20A"/>
                </a:solidFill>
                <a:effectLst/>
                <a:latin typeface="Impact" panose="020B0806030902050204" pitchFamily="34" charset="0"/>
              </a:rPr>
              <a:t>What’s Next?</a:t>
            </a:r>
            <a:endParaRPr lang="en-US" sz="6000" b="1" dirty="0">
              <a:solidFill>
                <a:schemeClr val="bg1"/>
              </a:solidFill>
              <a:latin typeface="Impact" panose="020B0806030902050204" pitchFamily="34" charset="0"/>
            </a:endParaRPr>
          </a:p>
        </p:txBody>
      </p:sp>
      <p:sp>
        <p:nvSpPr>
          <p:cNvPr id="5" name="TextBox 4">
            <a:extLst>
              <a:ext uri="{FF2B5EF4-FFF2-40B4-BE49-F238E27FC236}">
                <a16:creationId xmlns:a16="http://schemas.microsoft.com/office/drawing/2014/main" id="{A9D341BB-9820-476A-AE5C-F71B38E85300}"/>
              </a:ext>
            </a:extLst>
          </p:cNvPr>
          <p:cNvSpPr txBox="1"/>
          <p:nvPr/>
        </p:nvSpPr>
        <p:spPr>
          <a:xfrm>
            <a:off x="838199" y="2739686"/>
            <a:ext cx="4110319" cy="335476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Myriad Pro" panose="020B0503030403020204" pitchFamily="34" charset="0"/>
              </a:rPr>
              <a:t>Publicly reported data just scratches the surface of related party payments. </a:t>
            </a:r>
            <a:r>
              <a:rPr lang="en-US" sz="2400" b="1" dirty="0">
                <a:solidFill>
                  <a:schemeClr val="bg1"/>
                </a:solidFill>
                <a:latin typeface="Myriad Pro" panose="020B0503030403020204" pitchFamily="34" charset="0"/>
              </a:rPr>
              <a:t>Taxpayers should demand audits to determine which are legitimate expenses and which are elaborate fraud schemes.</a:t>
            </a:r>
          </a:p>
          <a:p>
            <a:endParaRPr lang="en-US" sz="2000" dirty="0">
              <a:solidFill>
                <a:schemeClr val="bg1"/>
              </a:solidFill>
              <a:latin typeface="Myriad Pro" panose="020B0503030403020204" pitchFamily="34" charset="0"/>
            </a:endParaRPr>
          </a:p>
        </p:txBody>
      </p:sp>
      <p:sp>
        <p:nvSpPr>
          <p:cNvPr id="6" name="TextBox 5">
            <a:extLst>
              <a:ext uri="{FF2B5EF4-FFF2-40B4-BE49-F238E27FC236}">
                <a16:creationId xmlns:a16="http://schemas.microsoft.com/office/drawing/2014/main" id="{4021AC3C-1E5F-402C-B47A-523577729ECF}"/>
              </a:ext>
            </a:extLst>
          </p:cNvPr>
          <p:cNvSpPr txBox="1"/>
          <p:nvPr/>
        </p:nvSpPr>
        <p:spPr>
          <a:xfrm>
            <a:off x="5620050" y="2739686"/>
            <a:ext cx="3771376" cy="1569660"/>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chemeClr val="bg1"/>
                </a:solidFill>
                <a:latin typeface="Myriad Pro" panose="020B0503030403020204" pitchFamily="34" charset="0"/>
              </a:rPr>
              <a:t>SB 650 (Stern) </a:t>
            </a:r>
            <a:r>
              <a:rPr lang="en-US" sz="2400" dirty="0">
                <a:solidFill>
                  <a:schemeClr val="bg1"/>
                </a:solidFill>
                <a:latin typeface="Myriad Pro" panose="020B0503030403020204" pitchFamily="34" charset="0"/>
              </a:rPr>
              <a:t>requires nursing homes to report certified financial statements. </a:t>
            </a:r>
          </a:p>
        </p:txBody>
      </p:sp>
    </p:spTree>
    <p:extLst>
      <p:ext uri="{BB962C8B-B14F-4D97-AF65-F5344CB8AC3E}">
        <p14:creationId xmlns:p14="http://schemas.microsoft.com/office/powerpoint/2010/main" val="337916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Text, letter&#10;&#10;Description automatically generated">
            <a:extLst>
              <a:ext uri="{FF2B5EF4-FFF2-40B4-BE49-F238E27FC236}">
                <a16:creationId xmlns:a16="http://schemas.microsoft.com/office/drawing/2014/main" id="{EAE1A649-AD1C-412F-9007-5BB0B9D85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4"/>
            <a:ext cx="12192000" cy="6856811"/>
          </a:xfrm>
          <a:prstGeom prst="rect">
            <a:avLst/>
          </a:prstGeom>
        </p:spPr>
      </p:pic>
      <p:sp>
        <p:nvSpPr>
          <p:cNvPr id="7" name="TextBox 6">
            <a:extLst>
              <a:ext uri="{FF2B5EF4-FFF2-40B4-BE49-F238E27FC236}">
                <a16:creationId xmlns:a16="http://schemas.microsoft.com/office/drawing/2014/main" id="{986CA4AF-8CF8-49CA-8A45-B75AC41416F6}"/>
              </a:ext>
            </a:extLst>
          </p:cNvPr>
          <p:cNvSpPr txBox="1"/>
          <p:nvPr/>
        </p:nvSpPr>
        <p:spPr>
          <a:xfrm>
            <a:off x="7674071" y="1057691"/>
            <a:ext cx="2484120"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FED20A"/>
                </a:solidFill>
                <a:effectLst/>
                <a:uLnTx/>
                <a:uFillTx/>
                <a:latin typeface="Impact" panose="020B0806030902050204" pitchFamily="34" charset="0"/>
                <a:ea typeface="+mn-ea"/>
                <a:cs typeface="+mn-cs"/>
              </a:rPr>
              <a:t>Background</a:t>
            </a:r>
            <a:endParaRPr lang="en-US" dirty="0">
              <a:solidFill>
                <a:srgbClr val="FED20A"/>
              </a:solidFill>
            </a:endParaRPr>
          </a:p>
        </p:txBody>
      </p:sp>
      <p:sp>
        <p:nvSpPr>
          <p:cNvPr id="9" name="Content Placeholder 2">
            <a:extLst>
              <a:ext uri="{FF2B5EF4-FFF2-40B4-BE49-F238E27FC236}">
                <a16:creationId xmlns:a16="http://schemas.microsoft.com/office/drawing/2014/main" id="{09E804F8-1ADC-4B37-BA82-3582DC907747}"/>
              </a:ext>
            </a:extLst>
          </p:cNvPr>
          <p:cNvSpPr txBox="1">
            <a:spLocks/>
          </p:cNvSpPr>
          <p:nvPr/>
        </p:nvSpPr>
        <p:spPr>
          <a:xfrm>
            <a:off x="7674071" y="2017840"/>
            <a:ext cx="3694970" cy="37824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pPr>
            <a:r>
              <a:rPr lang="en-US" sz="2400" dirty="0">
                <a:solidFill>
                  <a:schemeClr val="bg1"/>
                </a:solidFill>
                <a:latin typeface="Myriad Pro" panose="020B0503030403020204" pitchFamily="34" charset="0"/>
              </a:rPr>
              <a:t>The Sacramento Bee and Washington Post exposed how </a:t>
            </a:r>
            <a:r>
              <a:rPr lang="en-US" sz="2400" b="1" dirty="0">
                <a:solidFill>
                  <a:schemeClr val="bg1"/>
                </a:solidFill>
                <a:latin typeface="Myriad Pro" panose="020B0503030403020204" pitchFamily="34" charset="0"/>
              </a:rPr>
              <a:t>one large nursing home chain - </a:t>
            </a:r>
            <a:r>
              <a:rPr lang="en-US" sz="2400" dirty="0" err="1">
                <a:solidFill>
                  <a:schemeClr val="bg1"/>
                </a:solidFill>
                <a:latin typeface="Myriad Pro" panose="020B0503030403020204" pitchFamily="34" charset="0"/>
              </a:rPr>
              <a:t>Brius</a:t>
            </a:r>
            <a:r>
              <a:rPr lang="en-US" sz="2400" dirty="0">
                <a:solidFill>
                  <a:schemeClr val="bg1"/>
                </a:solidFill>
                <a:latin typeface="Myriad Pro" panose="020B0503030403020204" pitchFamily="34" charset="0"/>
              </a:rPr>
              <a:t> Healthcare </a:t>
            </a:r>
            <a:r>
              <a:rPr lang="en-US" sz="2400" b="1" dirty="0">
                <a:solidFill>
                  <a:schemeClr val="bg1"/>
                </a:solidFill>
                <a:latin typeface="Myriad Pro" panose="020B0503030403020204" pitchFamily="34" charset="0"/>
              </a:rPr>
              <a:t>- used financial schemes to get rich off taxpayers and elderly residents.</a:t>
            </a:r>
          </a:p>
        </p:txBody>
      </p:sp>
    </p:spTree>
    <p:extLst>
      <p:ext uri="{BB962C8B-B14F-4D97-AF65-F5344CB8AC3E}">
        <p14:creationId xmlns:p14="http://schemas.microsoft.com/office/powerpoint/2010/main" val="271505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53FB1D-C179-482F-A155-E529A050F964}"/>
              </a:ext>
            </a:extLst>
          </p:cNvPr>
          <p:cNvSpPr/>
          <p:nvPr/>
        </p:nvSpPr>
        <p:spPr>
          <a:xfrm>
            <a:off x="0" y="805038"/>
            <a:ext cx="12192000" cy="1027416"/>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ED20A"/>
                </a:solidFill>
                <a:latin typeface="Impact" panose="020B0806030902050204" pitchFamily="34" charset="0"/>
              </a:rPr>
              <a:t>	What’s NEW</a:t>
            </a:r>
          </a:p>
        </p:txBody>
      </p:sp>
      <p:sp>
        <p:nvSpPr>
          <p:cNvPr id="7" name="TextBox 6">
            <a:extLst>
              <a:ext uri="{FF2B5EF4-FFF2-40B4-BE49-F238E27FC236}">
                <a16:creationId xmlns:a16="http://schemas.microsoft.com/office/drawing/2014/main" id="{2C527686-8739-4EBA-B002-F9AE240C90EB}"/>
              </a:ext>
            </a:extLst>
          </p:cNvPr>
          <p:cNvSpPr txBox="1"/>
          <p:nvPr/>
        </p:nvSpPr>
        <p:spPr>
          <a:xfrm>
            <a:off x="1011115" y="2798354"/>
            <a:ext cx="5243635"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Analyzing publicly available data, SEIU researchers found these elaborate schemes are widespread and growing among nursing home chains</a:t>
            </a:r>
            <a:br>
              <a:rPr lang="en-US" sz="2000" dirty="0">
                <a:solidFill>
                  <a:schemeClr val="tx1">
                    <a:lumMod val="75000"/>
                    <a:lumOff val="25000"/>
                  </a:schemeClr>
                </a:solidFill>
                <a:latin typeface="Myriad Pro" panose="020B0503030403020204" pitchFamily="34" charset="0"/>
              </a:rPr>
            </a:br>
            <a:endParaRPr lang="en-US" sz="2000"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The vast majority of California nursing homes now utilize “related party payments” and move more than $1 billion annually to related companies</a:t>
            </a:r>
          </a:p>
        </p:txBody>
      </p:sp>
      <p:pic>
        <p:nvPicPr>
          <p:cNvPr id="3" name="Picture 2" descr="Icon&#10;&#10;Description automatically generated">
            <a:extLst>
              <a:ext uri="{FF2B5EF4-FFF2-40B4-BE49-F238E27FC236}">
                <a16:creationId xmlns:a16="http://schemas.microsoft.com/office/drawing/2014/main" id="{45CCA473-B2E4-46B5-8630-FE5EE98A1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558" y="1536558"/>
            <a:ext cx="4925202" cy="4925202"/>
          </a:xfrm>
          <a:prstGeom prst="rect">
            <a:avLst/>
          </a:prstGeom>
        </p:spPr>
      </p:pic>
    </p:spTree>
    <p:extLst>
      <p:ext uri="{BB962C8B-B14F-4D97-AF65-F5344CB8AC3E}">
        <p14:creationId xmlns:p14="http://schemas.microsoft.com/office/powerpoint/2010/main" val="30555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53FB1D-C179-482F-A155-E529A050F964}"/>
              </a:ext>
            </a:extLst>
          </p:cNvPr>
          <p:cNvSpPr/>
          <p:nvPr/>
        </p:nvSpPr>
        <p:spPr>
          <a:xfrm>
            <a:off x="0" y="1143000"/>
            <a:ext cx="12192000" cy="1027416"/>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ED20A"/>
                </a:solidFill>
                <a:latin typeface="Impact" panose="020B0806030902050204" pitchFamily="34" charset="0"/>
              </a:rPr>
              <a:t>	Corporate </a:t>
            </a:r>
            <a:r>
              <a:rPr lang="en-US" sz="3200" dirty="0">
                <a:solidFill>
                  <a:schemeClr val="bg1"/>
                </a:solidFill>
                <a:latin typeface="Impact" panose="020B0806030902050204" pitchFamily="34" charset="0"/>
              </a:rPr>
              <a:t>Shell Games</a:t>
            </a:r>
          </a:p>
        </p:txBody>
      </p:sp>
      <p:sp>
        <p:nvSpPr>
          <p:cNvPr id="7" name="TextBox 6">
            <a:extLst>
              <a:ext uri="{FF2B5EF4-FFF2-40B4-BE49-F238E27FC236}">
                <a16:creationId xmlns:a16="http://schemas.microsoft.com/office/drawing/2014/main" id="{2C527686-8739-4EBA-B002-F9AE240C90EB}"/>
              </a:ext>
            </a:extLst>
          </p:cNvPr>
          <p:cNvSpPr txBox="1"/>
          <p:nvPr/>
        </p:nvSpPr>
        <p:spPr>
          <a:xfrm>
            <a:off x="838200" y="3205555"/>
            <a:ext cx="4612445" cy="2554545"/>
          </a:xfrm>
          <a:prstGeom prst="rect">
            <a:avLst/>
          </a:prstGeom>
          <a:noFill/>
        </p:spPr>
        <p:txBody>
          <a:bodyPr wrap="square">
            <a:spAutoFit/>
          </a:bodyPr>
          <a:lstStyle/>
          <a:p>
            <a:r>
              <a:rPr lang="en-US" sz="2000" b="1" dirty="0">
                <a:solidFill>
                  <a:srgbClr val="5C2E85"/>
                </a:solidFill>
                <a:latin typeface="Myriad Pro" panose="020B0503030403020204" pitchFamily="34" charset="0"/>
              </a:rPr>
              <a:t>HOW IT WORKS</a:t>
            </a:r>
          </a:p>
          <a:p>
            <a:endParaRPr lang="en-US" sz="2000" b="1"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Nursing home corporations set up “related companies” and pay themselves exorbitant management and administrative fees, moving money from resident care into the pockets of executives</a:t>
            </a:r>
          </a:p>
        </p:txBody>
      </p:sp>
      <p:sp>
        <p:nvSpPr>
          <p:cNvPr id="6" name="TextBox 5">
            <a:extLst>
              <a:ext uri="{FF2B5EF4-FFF2-40B4-BE49-F238E27FC236}">
                <a16:creationId xmlns:a16="http://schemas.microsoft.com/office/drawing/2014/main" id="{A19B6F50-50F4-40B0-BBD6-448E0576AB58}"/>
              </a:ext>
            </a:extLst>
          </p:cNvPr>
          <p:cNvSpPr txBox="1"/>
          <p:nvPr/>
        </p:nvSpPr>
        <p:spPr>
          <a:xfrm>
            <a:off x="6263640" y="3205554"/>
            <a:ext cx="4261925" cy="1938992"/>
          </a:xfrm>
          <a:prstGeom prst="rect">
            <a:avLst/>
          </a:prstGeom>
          <a:noFill/>
        </p:spPr>
        <p:txBody>
          <a:bodyPr wrap="square">
            <a:spAutoFit/>
          </a:bodyPr>
          <a:lstStyle/>
          <a:p>
            <a:r>
              <a:rPr lang="en-US" sz="2000" b="1" dirty="0">
                <a:solidFill>
                  <a:srgbClr val="5C2E85"/>
                </a:solidFill>
                <a:latin typeface="Myriad Pro" panose="020B0503030403020204" pitchFamily="34" charset="0"/>
              </a:rPr>
              <a:t>EXAMPLE</a:t>
            </a:r>
          </a:p>
          <a:p>
            <a:endParaRPr lang="en-US" sz="2000" b="1"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Plum-owned nursing homes paid $37 million in “administrative” and “support services” fees to Plum Healthcare Group, LLC </a:t>
            </a:r>
          </a:p>
        </p:txBody>
      </p:sp>
      <p:pic>
        <p:nvPicPr>
          <p:cNvPr id="5" name="Picture 4" descr="A picture containing invertebrate, mollusk&#10;&#10;Description automatically generated">
            <a:extLst>
              <a:ext uri="{FF2B5EF4-FFF2-40B4-BE49-F238E27FC236}">
                <a16:creationId xmlns:a16="http://schemas.microsoft.com/office/drawing/2014/main" id="{C256EB5D-435A-4E55-ADC0-BF2B86F9D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917" y="555181"/>
            <a:ext cx="6883203" cy="2400517"/>
          </a:xfrm>
          <a:prstGeom prst="rect">
            <a:avLst/>
          </a:prstGeom>
        </p:spPr>
      </p:pic>
    </p:spTree>
    <p:extLst>
      <p:ext uri="{BB962C8B-B14F-4D97-AF65-F5344CB8AC3E}">
        <p14:creationId xmlns:p14="http://schemas.microsoft.com/office/powerpoint/2010/main" val="67958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Graphical user interface, diagram, application&#10;&#10;Description automatically generated">
            <a:extLst>
              <a:ext uri="{FF2B5EF4-FFF2-40B4-BE49-F238E27FC236}">
                <a16:creationId xmlns:a16="http://schemas.microsoft.com/office/drawing/2014/main" id="{A6318212-E3FE-4893-9ED5-5599FDB6B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53FB1D-C179-482F-A155-E529A050F964}"/>
              </a:ext>
            </a:extLst>
          </p:cNvPr>
          <p:cNvSpPr/>
          <p:nvPr/>
        </p:nvSpPr>
        <p:spPr>
          <a:xfrm>
            <a:off x="0" y="0"/>
            <a:ext cx="12192000" cy="1027416"/>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ED20A"/>
                </a:solidFill>
                <a:latin typeface="Impact" panose="020B0806030902050204" pitchFamily="34" charset="0"/>
              </a:rPr>
              <a:t>	Example: </a:t>
            </a:r>
            <a:r>
              <a:rPr lang="en-US" sz="3200" dirty="0">
                <a:solidFill>
                  <a:schemeClr val="bg1"/>
                </a:solidFill>
                <a:latin typeface="Impact" panose="020B0806030902050204" pitchFamily="34" charset="0"/>
              </a:rPr>
              <a:t>Plum Healthcare Group </a:t>
            </a:r>
          </a:p>
        </p:txBody>
      </p:sp>
      <p:sp>
        <p:nvSpPr>
          <p:cNvPr id="9" name="TextBox 8">
            <a:extLst>
              <a:ext uri="{FF2B5EF4-FFF2-40B4-BE49-F238E27FC236}">
                <a16:creationId xmlns:a16="http://schemas.microsoft.com/office/drawing/2014/main" id="{DC58E8F4-D9DF-41AE-A1AF-E7E454345607}"/>
              </a:ext>
            </a:extLst>
          </p:cNvPr>
          <p:cNvSpPr txBox="1"/>
          <p:nvPr/>
        </p:nvSpPr>
        <p:spPr>
          <a:xfrm>
            <a:off x="838200" y="1899568"/>
            <a:ext cx="2374900" cy="1200329"/>
          </a:xfrm>
          <a:prstGeom prst="rect">
            <a:avLst/>
          </a:prstGeom>
          <a:noFill/>
        </p:spPr>
        <p:txBody>
          <a:bodyPr wrap="square">
            <a:spAutoFit/>
          </a:bodyPr>
          <a:lstStyle/>
          <a:p>
            <a:r>
              <a:rPr lang="en-US" dirty="0">
                <a:solidFill>
                  <a:schemeClr val="tx1">
                    <a:lumMod val="75000"/>
                    <a:lumOff val="25000"/>
                  </a:schemeClr>
                </a:solidFill>
                <a:latin typeface="Myriad Pro" panose="020B0503030403020204" pitchFamily="34" charset="0"/>
              </a:rPr>
              <a:t>All Plum SNFs have an administrative services agreement with Plum Healthcare Group, LLC</a:t>
            </a:r>
          </a:p>
        </p:txBody>
      </p:sp>
      <p:sp>
        <p:nvSpPr>
          <p:cNvPr id="10" name="TextBox 9">
            <a:extLst>
              <a:ext uri="{FF2B5EF4-FFF2-40B4-BE49-F238E27FC236}">
                <a16:creationId xmlns:a16="http://schemas.microsoft.com/office/drawing/2014/main" id="{A79039BD-381A-460C-ADDD-69655F65C972}"/>
              </a:ext>
            </a:extLst>
          </p:cNvPr>
          <p:cNvSpPr txBox="1"/>
          <p:nvPr/>
        </p:nvSpPr>
        <p:spPr>
          <a:xfrm>
            <a:off x="5092992" y="1899567"/>
            <a:ext cx="4199861" cy="1200329"/>
          </a:xfrm>
          <a:prstGeom prst="rect">
            <a:avLst/>
          </a:prstGeom>
          <a:noFill/>
        </p:spPr>
        <p:txBody>
          <a:bodyPr wrap="square">
            <a:spAutoFit/>
          </a:bodyPr>
          <a:lstStyle/>
          <a:p>
            <a:pPr algn="ctr"/>
            <a:r>
              <a:rPr lang="en-US" sz="2000" b="1" dirty="0">
                <a:solidFill>
                  <a:schemeClr val="tx1">
                    <a:lumMod val="75000"/>
                    <a:lumOff val="25000"/>
                  </a:schemeClr>
                </a:solidFill>
                <a:latin typeface="Myriad Pro" panose="020B0503030403020204" pitchFamily="34" charset="0"/>
              </a:rPr>
              <a:t>Total administrative </a:t>
            </a:r>
            <a:br>
              <a:rPr lang="en-US" sz="2000" b="1" dirty="0">
                <a:solidFill>
                  <a:schemeClr val="tx1">
                    <a:lumMod val="75000"/>
                    <a:lumOff val="25000"/>
                  </a:schemeClr>
                </a:solidFill>
                <a:latin typeface="Myriad Pro" panose="020B0503030403020204" pitchFamily="34" charset="0"/>
              </a:rPr>
            </a:br>
            <a:r>
              <a:rPr lang="en-US" sz="2000" b="1" dirty="0">
                <a:solidFill>
                  <a:schemeClr val="tx1">
                    <a:lumMod val="75000"/>
                    <a:lumOff val="25000"/>
                  </a:schemeClr>
                </a:solidFill>
                <a:latin typeface="Myriad Pro" panose="020B0503030403020204" pitchFamily="34" charset="0"/>
              </a:rPr>
              <a:t>&amp; support services </a:t>
            </a:r>
            <a:r>
              <a:rPr lang="en-US" sz="3200" b="1" dirty="0">
                <a:solidFill>
                  <a:srgbClr val="5C2E85"/>
                </a:solidFill>
                <a:latin typeface="Myriad Pro" panose="020B0503030403020204" pitchFamily="34" charset="0"/>
              </a:rPr>
              <a:t>$36,828,773</a:t>
            </a:r>
          </a:p>
        </p:txBody>
      </p:sp>
    </p:spTree>
    <p:extLst>
      <p:ext uri="{BB962C8B-B14F-4D97-AF65-F5344CB8AC3E}">
        <p14:creationId xmlns:p14="http://schemas.microsoft.com/office/powerpoint/2010/main" val="15744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53FB1D-C179-482F-A155-E529A050F964}"/>
              </a:ext>
            </a:extLst>
          </p:cNvPr>
          <p:cNvSpPr/>
          <p:nvPr/>
        </p:nvSpPr>
        <p:spPr>
          <a:xfrm>
            <a:off x="0" y="0"/>
            <a:ext cx="12192000" cy="1065320"/>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ED20A"/>
                </a:solidFill>
                <a:latin typeface="Impact" panose="020B0806030902050204" pitchFamily="34" charset="0"/>
              </a:rPr>
              <a:t>	Example: </a:t>
            </a:r>
            <a:r>
              <a:rPr lang="en-US" sz="3200" dirty="0">
                <a:solidFill>
                  <a:schemeClr val="bg1"/>
                </a:solidFill>
                <a:latin typeface="Impact" panose="020B0806030902050204" pitchFamily="34" charset="0"/>
              </a:rPr>
              <a:t>14 Layers of Corporate Ownership Structure</a:t>
            </a:r>
          </a:p>
        </p:txBody>
      </p:sp>
      <p:sp>
        <p:nvSpPr>
          <p:cNvPr id="9" name="TextBox 8">
            <a:extLst>
              <a:ext uri="{FF2B5EF4-FFF2-40B4-BE49-F238E27FC236}">
                <a16:creationId xmlns:a16="http://schemas.microsoft.com/office/drawing/2014/main" id="{DC58E8F4-D9DF-41AE-A1AF-E7E454345607}"/>
              </a:ext>
            </a:extLst>
          </p:cNvPr>
          <p:cNvSpPr txBox="1"/>
          <p:nvPr/>
        </p:nvSpPr>
        <p:spPr>
          <a:xfrm>
            <a:off x="921509" y="1213041"/>
            <a:ext cx="4775791" cy="369332"/>
          </a:xfrm>
          <a:prstGeom prst="rect">
            <a:avLst/>
          </a:prstGeom>
          <a:noFill/>
        </p:spPr>
        <p:txBody>
          <a:bodyPr wrap="square">
            <a:spAutoFit/>
          </a:bodyPr>
          <a:lstStyle/>
          <a:p>
            <a:r>
              <a:rPr lang="en-US" dirty="0">
                <a:solidFill>
                  <a:schemeClr val="tx1">
                    <a:lumMod val="75000"/>
                    <a:lumOff val="25000"/>
                  </a:schemeClr>
                </a:solidFill>
                <a:latin typeface="Myriad Pro" panose="020B0503030403020204" pitchFamily="34" charset="0"/>
              </a:rPr>
              <a:t>Cypress Ridge Care Center, a Plum Facility</a:t>
            </a:r>
          </a:p>
        </p:txBody>
      </p:sp>
      <p:pic>
        <p:nvPicPr>
          <p:cNvPr id="4" name="Picture 3" descr="Diagram&#10;&#10;Description automatically generated">
            <a:extLst>
              <a:ext uri="{FF2B5EF4-FFF2-40B4-BE49-F238E27FC236}">
                <a16:creationId xmlns:a16="http://schemas.microsoft.com/office/drawing/2014/main" id="{828A6674-0055-4318-A427-8940DEFD0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198" y="44390"/>
            <a:ext cx="12192000" cy="6858000"/>
          </a:xfrm>
          <a:prstGeom prst="rect">
            <a:avLst/>
          </a:prstGeom>
        </p:spPr>
      </p:pic>
    </p:spTree>
    <p:extLst>
      <p:ext uri="{BB962C8B-B14F-4D97-AF65-F5344CB8AC3E}">
        <p14:creationId xmlns:p14="http://schemas.microsoft.com/office/powerpoint/2010/main" val="358098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53FB1D-C179-482F-A155-E529A050F964}"/>
              </a:ext>
            </a:extLst>
          </p:cNvPr>
          <p:cNvSpPr/>
          <p:nvPr/>
        </p:nvSpPr>
        <p:spPr>
          <a:xfrm>
            <a:off x="0" y="1143000"/>
            <a:ext cx="12192000" cy="1027416"/>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ED20A"/>
                </a:solidFill>
                <a:latin typeface="Impact" panose="020B0806030902050204" pitchFamily="34" charset="0"/>
              </a:rPr>
              <a:t>	Real Estate </a:t>
            </a:r>
            <a:r>
              <a:rPr lang="en-US" sz="3200" dirty="0">
                <a:solidFill>
                  <a:schemeClr val="bg1"/>
                </a:solidFill>
                <a:latin typeface="Impact" panose="020B0806030902050204" pitchFamily="34" charset="0"/>
              </a:rPr>
              <a:t>Shell Games</a:t>
            </a:r>
          </a:p>
        </p:txBody>
      </p:sp>
      <p:sp>
        <p:nvSpPr>
          <p:cNvPr id="7" name="TextBox 6">
            <a:extLst>
              <a:ext uri="{FF2B5EF4-FFF2-40B4-BE49-F238E27FC236}">
                <a16:creationId xmlns:a16="http://schemas.microsoft.com/office/drawing/2014/main" id="{2C527686-8739-4EBA-B002-F9AE240C90EB}"/>
              </a:ext>
            </a:extLst>
          </p:cNvPr>
          <p:cNvSpPr txBox="1"/>
          <p:nvPr/>
        </p:nvSpPr>
        <p:spPr>
          <a:xfrm>
            <a:off x="838200" y="3205555"/>
            <a:ext cx="4612445" cy="2862322"/>
          </a:xfrm>
          <a:prstGeom prst="rect">
            <a:avLst/>
          </a:prstGeom>
          <a:noFill/>
        </p:spPr>
        <p:txBody>
          <a:bodyPr wrap="square">
            <a:spAutoFit/>
          </a:bodyPr>
          <a:lstStyle/>
          <a:p>
            <a:r>
              <a:rPr lang="en-US" sz="2000" b="1" dirty="0">
                <a:solidFill>
                  <a:srgbClr val="5C2E85"/>
                </a:solidFill>
                <a:latin typeface="Myriad Pro" panose="020B0503030403020204" pitchFamily="34" charset="0"/>
              </a:rPr>
              <a:t>HOW IT WORKS</a:t>
            </a:r>
          </a:p>
          <a:p>
            <a:endParaRPr lang="en-US" sz="2000" b="1"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Nursing homes “rent” their space from their parent corporations or companies controlled by them. </a:t>
            </a:r>
          </a:p>
          <a:p>
            <a:pPr marL="342900" indent="-342900">
              <a:buFont typeface="Arial" panose="020B0604020202020204" pitchFamily="34" charset="0"/>
              <a:buChar char="•"/>
            </a:pPr>
            <a:endParaRPr lang="en-US" sz="2000"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Paying themselves rent is another way to move money from serving residents into the pockets of executives. </a:t>
            </a:r>
          </a:p>
        </p:txBody>
      </p:sp>
      <p:sp>
        <p:nvSpPr>
          <p:cNvPr id="6" name="TextBox 5">
            <a:extLst>
              <a:ext uri="{FF2B5EF4-FFF2-40B4-BE49-F238E27FC236}">
                <a16:creationId xmlns:a16="http://schemas.microsoft.com/office/drawing/2014/main" id="{A19B6F50-50F4-40B0-BBD6-448E0576AB58}"/>
              </a:ext>
            </a:extLst>
          </p:cNvPr>
          <p:cNvSpPr txBox="1"/>
          <p:nvPr/>
        </p:nvSpPr>
        <p:spPr>
          <a:xfrm>
            <a:off x="6263640" y="3205554"/>
            <a:ext cx="4261925" cy="2246769"/>
          </a:xfrm>
          <a:prstGeom prst="rect">
            <a:avLst/>
          </a:prstGeom>
          <a:noFill/>
        </p:spPr>
        <p:txBody>
          <a:bodyPr wrap="square">
            <a:spAutoFit/>
          </a:bodyPr>
          <a:lstStyle/>
          <a:p>
            <a:r>
              <a:rPr lang="en-US" sz="2000" b="1" dirty="0">
                <a:solidFill>
                  <a:srgbClr val="5C2E85"/>
                </a:solidFill>
                <a:latin typeface="Myriad Pro" panose="020B0503030403020204" pitchFamily="34" charset="0"/>
              </a:rPr>
              <a:t>EXAMPLE</a:t>
            </a:r>
          </a:p>
          <a:p>
            <a:endParaRPr lang="en-US" sz="2000" b="1"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Companies controlled by Naveed Hakim, the CFO of Plum Healthcare, have collected more than $51 million in leases and rent from Plum nursing homes.</a:t>
            </a:r>
          </a:p>
        </p:txBody>
      </p:sp>
      <p:pic>
        <p:nvPicPr>
          <p:cNvPr id="5" name="Picture 4" descr="A picture containing invertebrate, mollusk&#10;&#10;Description automatically generated">
            <a:extLst>
              <a:ext uri="{FF2B5EF4-FFF2-40B4-BE49-F238E27FC236}">
                <a16:creationId xmlns:a16="http://schemas.microsoft.com/office/drawing/2014/main" id="{C256EB5D-435A-4E55-ADC0-BF2B86F9D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917" y="555181"/>
            <a:ext cx="6883203" cy="2400517"/>
          </a:xfrm>
          <a:prstGeom prst="rect">
            <a:avLst/>
          </a:prstGeom>
        </p:spPr>
      </p:pic>
    </p:spTree>
    <p:extLst>
      <p:ext uri="{BB962C8B-B14F-4D97-AF65-F5344CB8AC3E}">
        <p14:creationId xmlns:p14="http://schemas.microsoft.com/office/powerpoint/2010/main" val="391012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descr="Graphical user interface&#10;&#10;Description automatically generated with medium confidence">
            <a:extLst>
              <a:ext uri="{FF2B5EF4-FFF2-40B4-BE49-F238E27FC236}">
                <a16:creationId xmlns:a16="http://schemas.microsoft.com/office/drawing/2014/main" id="{B1AFAF45-7DF8-4E26-BF94-61F2AAA8D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53FB1D-C179-482F-A155-E529A050F964}"/>
              </a:ext>
            </a:extLst>
          </p:cNvPr>
          <p:cNvSpPr/>
          <p:nvPr/>
        </p:nvSpPr>
        <p:spPr>
          <a:xfrm>
            <a:off x="0" y="0"/>
            <a:ext cx="12192000" cy="1027416"/>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ED20A"/>
                </a:solidFill>
                <a:latin typeface="Impact" panose="020B0806030902050204" pitchFamily="34" charset="0"/>
              </a:rPr>
              <a:t>	Example: </a:t>
            </a:r>
            <a:r>
              <a:rPr lang="en-US" sz="3200" dirty="0">
                <a:solidFill>
                  <a:schemeClr val="bg1"/>
                </a:solidFill>
                <a:latin typeface="Impact" panose="020B0806030902050204" pitchFamily="34" charset="0"/>
              </a:rPr>
              <a:t>Plum Healthcare</a:t>
            </a:r>
          </a:p>
        </p:txBody>
      </p:sp>
      <p:sp>
        <p:nvSpPr>
          <p:cNvPr id="10" name="TextBox 9">
            <a:extLst>
              <a:ext uri="{FF2B5EF4-FFF2-40B4-BE49-F238E27FC236}">
                <a16:creationId xmlns:a16="http://schemas.microsoft.com/office/drawing/2014/main" id="{A79039BD-381A-460C-ADDD-69655F65C972}"/>
              </a:ext>
            </a:extLst>
          </p:cNvPr>
          <p:cNvSpPr txBox="1"/>
          <p:nvPr/>
        </p:nvSpPr>
        <p:spPr>
          <a:xfrm>
            <a:off x="838200" y="1537036"/>
            <a:ext cx="4419600" cy="1692771"/>
          </a:xfrm>
          <a:prstGeom prst="rect">
            <a:avLst/>
          </a:prstGeom>
          <a:noFill/>
        </p:spPr>
        <p:txBody>
          <a:bodyPr wrap="square">
            <a:spAutoFit/>
          </a:bodyPr>
          <a:lstStyle/>
          <a:p>
            <a:r>
              <a:rPr lang="en-US" sz="2000" dirty="0">
                <a:solidFill>
                  <a:schemeClr val="tx1">
                    <a:lumMod val="75000"/>
                    <a:lumOff val="25000"/>
                  </a:schemeClr>
                </a:solidFill>
                <a:latin typeface="Myriad Pro" panose="020B0503030403020204" pitchFamily="34" charset="0"/>
              </a:rPr>
              <a:t>LEASES AND RENTALS</a:t>
            </a:r>
          </a:p>
          <a:p>
            <a:pPr marL="285750" indent="-285750">
              <a:buFont typeface="Arial" panose="020B0604020202020204" pitchFamily="34" charset="0"/>
              <a:buChar char="•"/>
            </a:pPr>
            <a:endParaRPr lang="en-US" sz="1600" dirty="0">
              <a:solidFill>
                <a:schemeClr val="tx1">
                  <a:lumMod val="75000"/>
                  <a:lumOff val="25000"/>
                </a:schemeClr>
              </a:solidFill>
              <a:latin typeface="Myriad Pro" panose="020B0503030403020204" pitchFamily="34" charset="0"/>
            </a:endParaRPr>
          </a:p>
          <a:p>
            <a:pPr marL="285750" indent="-285750">
              <a:buFont typeface="Arial" panose="020B0604020202020204" pitchFamily="34" charset="0"/>
              <a:buChar char="•"/>
            </a:pPr>
            <a:r>
              <a:rPr lang="en-US" sz="1600" dirty="0">
                <a:solidFill>
                  <a:schemeClr val="tx1">
                    <a:lumMod val="75000"/>
                    <a:lumOff val="25000"/>
                  </a:schemeClr>
                </a:solidFill>
                <a:latin typeface="Myriad Pro" panose="020B0503030403020204" pitchFamily="34" charset="0"/>
              </a:rPr>
              <a:t>Companies controlled by Plum Healthcare CFO Naveed Hakim collected </a:t>
            </a:r>
            <a:r>
              <a:rPr lang="en-US" sz="2000" b="1" dirty="0">
                <a:solidFill>
                  <a:srgbClr val="5C2E85"/>
                </a:solidFill>
                <a:latin typeface="Myriad Pro" panose="020B0503030403020204" pitchFamily="34" charset="0"/>
              </a:rPr>
              <a:t>$51,202,466 </a:t>
            </a:r>
            <a:r>
              <a:rPr lang="en-US" sz="1600" dirty="0">
                <a:solidFill>
                  <a:schemeClr val="tx1">
                    <a:lumMod val="75000"/>
                    <a:lumOff val="25000"/>
                  </a:schemeClr>
                </a:solidFill>
                <a:latin typeface="Myriad Pro" panose="020B0503030403020204" pitchFamily="34" charset="0"/>
              </a:rPr>
              <a:t>in leases and rentals from Plum nursing homes</a:t>
            </a:r>
          </a:p>
          <a:p>
            <a:endParaRPr lang="en-US" sz="1600" dirty="0">
              <a:solidFill>
                <a:schemeClr val="tx1">
                  <a:lumMod val="75000"/>
                  <a:lumOff val="25000"/>
                </a:schemeClr>
              </a:solidFill>
              <a:latin typeface="Myriad Pro" panose="020B0503030403020204" pitchFamily="34" charset="0"/>
            </a:endParaRPr>
          </a:p>
        </p:txBody>
      </p:sp>
    </p:spTree>
    <p:extLst>
      <p:ext uri="{BB962C8B-B14F-4D97-AF65-F5344CB8AC3E}">
        <p14:creationId xmlns:p14="http://schemas.microsoft.com/office/powerpoint/2010/main" val="383168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53FB1D-C179-482F-A155-E529A050F964}"/>
              </a:ext>
            </a:extLst>
          </p:cNvPr>
          <p:cNvSpPr/>
          <p:nvPr/>
        </p:nvSpPr>
        <p:spPr>
          <a:xfrm>
            <a:off x="0" y="1143000"/>
            <a:ext cx="12192000" cy="1027416"/>
          </a:xfrm>
          <a:prstGeom prst="rect">
            <a:avLst/>
          </a:prstGeom>
          <a:solidFill>
            <a:srgbClr val="5C2E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FED20A"/>
                </a:solidFill>
                <a:latin typeface="Impact" panose="020B0806030902050204" pitchFamily="34" charset="0"/>
              </a:rPr>
              <a:t>	Family </a:t>
            </a:r>
            <a:r>
              <a:rPr lang="en-US" sz="3200" dirty="0">
                <a:solidFill>
                  <a:schemeClr val="bg1"/>
                </a:solidFill>
                <a:latin typeface="Impact" panose="020B0806030902050204" pitchFamily="34" charset="0"/>
              </a:rPr>
              <a:t>Shell Games</a:t>
            </a:r>
          </a:p>
        </p:txBody>
      </p:sp>
      <p:sp>
        <p:nvSpPr>
          <p:cNvPr id="7" name="TextBox 6">
            <a:extLst>
              <a:ext uri="{FF2B5EF4-FFF2-40B4-BE49-F238E27FC236}">
                <a16:creationId xmlns:a16="http://schemas.microsoft.com/office/drawing/2014/main" id="{2C527686-8739-4EBA-B002-F9AE240C90EB}"/>
              </a:ext>
            </a:extLst>
          </p:cNvPr>
          <p:cNvSpPr txBox="1"/>
          <p:nvPr/>
        </p:nvSpPr>
        <p:spPr>
          <a:xfrm>
            <a:off x="838200" y="3205555"/>
            <a:ext cx="4612445" cy="2862322"/>
          </a:xfrm>
          <a:prstGeom prst="rect">
            <a:avLst/>
          </a:prstGeom>
          <a:noFill/>
        </p:spPr>
        <p:txBody>
          <a:bodyPr wrap="square">
            <a:spAutoFit/>
          </a:bodyPr>
          <a:lstStyle/>
          <a:p>
            <a:r>
              <a:rPr lang="en-US" sz="2000" b="1" dirty="0">
                <a:solidFill>
                  <a:srgbClr val="5C2E85"/>
                </a:solidFill>
                <a:latin typeface="Myriad Pro" panose="020B0503030403020204" pitchFamily="34" charset="0"/>
              </a:rPr>
              <a:t>HOW IT WORKS</a:t>
            </a:r>
          </a:p>
          <a:p>
            <a:endParaRPr lang="en-US" sz="2000" b="1"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Nursing homes pay executives and their family members for services like “property management” </a:t>
            </a:r>
          </a:p>
          <a:p>
            <a:pPr marL="342900" indent="-342900">
              <a:buFont typeface="Arial" panose="020B0604020202020204" pitchFamily="34" charset="0"/>
              <a:buChar char="•"/>
            </a:pPr>
            <a:endParaRPr lang="en-US" sz="2000"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a:solidFill>
                  <a:schemeClr val="tx1">
                    <a:lumMod val="75000"/>
                    <a:lumOff val="25000"/>
                  </a:schemeClr>
                </a:solidFill>
                <a:latin typeface="Myriad Pro" panose="020B0503030403020204" pitchFamily="34" charset="0"/>
              </a:rPr>
              <a:t>Paying themselves fees is another way nursing homes shift dollars from resident care into executives’ pockets </a:t>
            </a:r>
          </a:p>
        </p:txBody>
      </p:sp>
      <p:sp>
        <p:nvSpPr>
          <p:cNvPr id="6" name="TextBox 5">
            <a:extLst>
              <a:ext uri="{FF2B5EF4-FFF2-40B4-BE49-F238E27FC236}">
                <a16:creationId xmlns:a16="http://schemas.microsoft.com/office/drawing/2014/main" id="{A19B6F50-50F4-40B0-BBD6-448E0576AB58}"/>
              </a:ext>
            </a:extLst>
          </p:cNvPr>
          <p:cNvSpPr txBox="1"/>
          <p:nvPr/>
        </p:nvSpPr>
        <p:spPr>
          <a:xfrm>
            <a:off x="6263641" y="3205554"/>
            <a:ext cx="4086860" cy="2246769"/>
          </a:xfrm>
          <a:prstGeom prst="rect">
            <a:avLst/>
          </a:prstGeom>
          <a:noFill/>
        </p:spPr>
        <p:txBody>
          <a:bodyPr wrap="square">
            <a:spAutoFit/>
          </a:bodyPr>
          <a:lstStyle/>
          <a:p>
            <a:r>
              <a:rPr lang="en-US" sz="2000" b="1" dirty="0">
                <a:solidFill>
                  <a:srgbClr val="5C2E85"/>
                </a:solidFill>
                <a:latin typeface="Myriad Pro" panose="020B0503030403020204" pitchFamily="34" charset="0"/>
              </a:rPr>
              <a:t>EXAMPLE</a:t>
            </a:r>
          </a:p>
          <a:p>
            <a:endParaRPr lang="en-US" sz="2000" b="1" dirty="0">
              <a:solidFill>
                <a:schemeClr val="tx1">
                  <a:lumMod val="75000"/>
                  <a:lumOff val="25000"/>
                </a:schemeClr>
              </a:solidFill>
              <a:latin typeface="Myriad Pro" panose="020B0503030403020204" pitchFamily="34" charset="0"/>
            </a:endParaRPr>
          </a:p>
          <a:p>
            <a:pPr marL="342900" indent="-342900">
              <a:buFont typeface="Arial" panose="020B0604020202020204" pitchFamily="34" charset="0"/>
              <a:buChar char="•"/>
            </a:pPr>
            <a:r>
              <a:rPr lang="en-US" sz="2000" dirty="0" err="1">
                <a:solidFill>
                  <a:schemeClr val="tx1">
                    <a:lumMod val="75000"/>
                    <a:lumOff val="25000"/>
                  </a:schemeClr>
                </a:solidFill>
                <a:latin typeface="Myriad Pro" panose="020B0503030403020204" pitchFamily="34" charset="0"/>
              </a:rPr>
              <a:t>Prema</a:t>
            </a:r>
            <a:r>
              <a:rPr lang="en-US" sz="2000" dirty="0">
                <a:solidFill>
                  <a:schemeClr val="tx1">
                    <a:lumMod val="75000"/>
                    <a:lumOff val="25000"/>
                  </a:schemeClr>
                </a:solidFill>
                <a:latin typeface="Myriad Pro" panose="020B0503030403020204" pitchFamily="34" charset="0"/>
              </a:rPr>
              <a:t> and Anthony </a:t>
            </a:r>
            <a:r>
              <a:rPr lang="en-US" sz="2000" dirty="0" err="1">
                <a:solidFill>
                  <a:schemeClr val="tx1">
                    <a:lumMod val="75000"/>
                    <a:lumOff val="25000"/>
                  </a:schemeClr>
                </a:solidFill>
                <a:latin typeface="Myriad Pro" panose="020B0503030403020204" pitchFamily="34" charset="0"/>
              </a:rPr>
              <a:t>Thekkek</a:t>
            </a:r>
            <a:r>
              <a:rPr lang="en-US" sz="2000" dirty="0">
                <a:solidFill>
                  <a:schemeClr val="tx1">
                    <a:lumMod val="75000"/>
                    <a:lumOff val="25000"/>
                  </a:schemeClr>
                </a:solidFill>
                <a:latin typeface="Myriad Pro" panose="020B0503030403020204" pitchFamily="34" charset="0"/>
              </a:rPr>
              <a:t> have collected millions in “property management” and “management services” from </a:t>
            </a:r>
            <a:r>
              <a:rPr lang="en-US" sz="2000" dirty="0" err="1">
                <a:solidFill>
                  <a:schemeClr val="tx1">
                    <a:lumMod val="75000"/>
                    <a:lumOff val="25000"/>
                  </a:schemeClr>
                </a:solidFill>
                <a:latin typeface="Myriad Pro" panose="020B0503030403020204" pitchFamily="34" charset="0"/>
              </a:rPr>
              <a:t>Thekkek</a:t>
            </a:r>
            <a:r>
              <a:rPr lang="en-US" sz="2000" dirty="0">
                <a:solidFill>
                  <a:schemeClr val="tx1">
                    <a:lumMod val="75000"/>
                    <a:lumOff val="25000"/>
                  </a:schemeClr>
                </a:solidFill>
                <a:latin typeface="Myriad Pro" panose="020B0503030403020204" pitchFamily="34" charset="0"/>
              </a:rPr>
              <a:t> nursing homes</a:t>
            </a:r>
          </a:p>
        </p:txBody>
      </p:sp>
      <p:pic>
        <p:nvPicPr>
          <p:cNvPr id="5" name="Picture 4" descr="A picture containing invertebrate, mollusk&#10;&#10;Description automatically generated">
            <a:extLst>
              <a:ext uri="{FF2B5EF4-FFF2-40B4-BE49-F238E27FC236}">
                <a16:creationId xmlns:a16="http://schemas.microsoft.com/office/drawing/2014/main" id="{C256EB5D-435A-4E55-ADC0-BF2B86F9D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917" y="555181"/>
            <a:ext cx="6883203" cy="2400517"/>
          </a:xfrm>
          <a:prstGeom prst="rect">
            <a:avLst/>
          </a:prstGeom>
        </p:spPr>
      </p:pic>
    </p:spTree>
    <p:extLst>
      <p:ext uri="{BB962C8B-B14F-4D97-AF65-F5344CB8AC3E}">
        <p14:creationId xmlns:p14="http://schemas.microsoft.com/office/powerpoint/2010/main" val="23746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3343</TotalTime>
  <Words>740</Words>
  <Application>Microsoft Macintosh PowerPoint</Application>
  <PresentationFormat>Widescreen</PresentationFormat>
  <Paragraphs>67</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Arial</vt:lpstr>
      <vt:lpstr>Impact</vt:lpstr>
      <vt:lpstr>Myriad Pro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Panco</dc:creator>
  <cp:lastModifiedBy>Nikki Paschal</cp:lastModifiedBy>
  <cp:revision>62</cp:revision>
  <dcterms:created xsi:type="dcterms:W3CDTF">2020-04-30T18:04:18Z</dcterms:created>
  <dcterms:modified xsi:type="dcterms:W3CDTF">2021-09-03T16:53:32Z</dcterms:modified>
</cp:coreProperties>
</file>